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1" r:id="rId3"/>
    <p:sldId id="258" r:id="rId4"/>
    <p:sldId id="262" r:id="rId5"/>
    <p:sldId id="264" r:id="rId6"/>
    <p:sldId id="267" r:id="rId7"/>
    <p:sldId id="269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zabeta Budini" initials="EB" lastIdx="1" clrIdx="0">
    <p:extLst>
      <p:ext uri="{19B8F6BF-5375-455C-9EA6-DF929625EA0E}">
        <p15:presenceInfo xmlns:p15="http://schemas.microsoft.com/office/powerpoint/2012/main" userId="0821c2fff29888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17" autoAdjust="0"/>
  </p:normalViewPr>
  <p:slideViewPr>
    <p:cSldViewPr snapToGrid="0">
      <p:cViewPr>
        <p:scale>
          <a:sx n="60" d="100"/>
          <a:sy n="60" d="100"/>
        </p:scale>
        <p:origin x="11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EF011-C05D-4ADE-AE6C-739B207B7BD0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2E6AD-A1B4-4CF1-86CC-0A02051B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322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ilmproject-87d6c.firebaseio.com/movies/.js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irebase.google.com/docs/database/web/read-and-write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Hi, </a:t>
            </a:r>
            <a:r>
              <a:rPr lang="it-IT" dirty="0" err="1"/>
              <a:t>my</a:t>
            </a:r>
            <a:r>
              <a:rPr lang="it-IT" dirty="0"/>
              <a:t> name </a:t>
            </a:r>
            <a:r>
              <a:rPr lang="it-IT" dirty="0" err="1"/>
              <a:t>is</a:t>
            </a:r>
            <a:r>
              <a:rPr lang="it-IT" dirty="0"/>
              <a:t> Elizabeta Budini and 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a </a:t>
            </a:r>
            <a:r>
              <a:rPr lang="it-IT" dirty="0" err="1"/>
              <a:t>detailed</a:t>
            </a:r>
            <a:r>
              <a:rPr lang="it-IT" dirty="0"/>
              <a:t> </a:t>
            </a:r>
            <a:r>
              <a:rPr lang="it-IT" dirty="0" err="1"/>
              <a:t>explanation</a:t>
            </a:r>
            <a:r>
              <a:rPr lang="it-IT" dirty="0"/>
              <a:t> on </a:t>
            </a:r>
            <a:r>
              <a:rPr lang="it-IT" dirty="0" err="1"/>
              <a:t>how</a:t>
            </a:r>
            <a:r>
              <a:rPr lang="it-IT" dirty="0"/>
              <a:t> I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Film </a:t>
            </a:r>
            <a:r>
              <a:rPr lang="it-IT" dirty="0" err="1"/>
              <a:t>Tourist</a:t>
            </a:r>
            <a:r>
              <a:rPr lang="it-IT" dirty="0"/>
              <a:t> App for Advanced Mobile Computing </a:t>
            </a:r>
            <a:r>
              <a:rPr lang="it-IT" dirty="0" err="1"/>
              <a:t>coursework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BCU.</a:t>
            </a:r>
          </a:p>
          <a:p>
            <a:r>
              <a:rPr lang="en-GB" dirty="0"/>
              <a:t>I’ll start with a review of the original idea for the app and the aims, analysing if something has changed and why.</a:t>
            </a:r>
          </a:p>
          <a:p>
            <a:r>
              <a:rPr lang="en-GB" dirty="0"/>
              <a:t>Then I’ll present the overall structure of the app, the design, the UI implementation, the data persistence, web services used, additional frameworks and </a:t>
            </a:r>
            <a:r>
              <a:rPr lang="en-GB" dirty="0" err="1"/>
              <a:t>conlusions</a:t>
            </a:r>
            <a:r>
              <a:rPr lang="en-GB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455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Firebase</a:t>
            </a:r>
            <a:r>
              <a:rPr lang="it-IT" dirty="0"/>
              <a:t> </a:t>
            </a:r>
            <a:r>
              <a:rPr lang="it-IT" dirty="0" err="1"/>
              <a:t>Realtime</a:t>
            </a:r>
            <a:r>
              <a:rPr lang="it-IT" dirty="0"/>
              <a:t> Database </a:t>
            </a:r>
            <a:r>
              <a:rPr lang="it-IT" dirty="0" err="1"/>
              <a:t>hold</a:t>
            </a:r>
            <a:r>
              <a:rPr lang="it-IT" dirty="0"/>
              <a:t> the movie data,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modified</a:t>
            </a:r>
            <a:r>
              <a:rPr lang="it-IT" dirty="0"/>
              <a:t> and </a:t>
            </a:r>
            <a:r>
              <a:rPr lang="it-IT" dirty="0" err="1"/>
              <a:t>updated</a:t>
            </a:r>
            <a:r>
              <a:rPr lang="it-IT" dirty="0"/>
              <a:t> by the user. The data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downloaded</a:t>
            </a:r>
            <a:r>
              <a:rPr lang="it-IT" dirty="0"/>
              <a:t> from </a:t>
            </a:r>
            <a:r>
              <a:rPr lang="it-IT" dirty="0" err="1"/>
              <a:t>myFilmAPI</a:t>
            </a:r>
            <a:r>
              <a:rPr lang="it-IT" dirty="0"/>
              <a:t> and </a:t>
            </a:r>
            <a:r>
              <a:rPr lang="it-IT" dirty="0" err="1"/>
              <a:t>imported</a:t>
            </a:r>
            <a:r>
              <a:rPr lang="it-IT" dirty="0"/>
              <a:t> in movies database: </a:t>
            </a:r>
            <a:r>
              <a:rPr lang="en-GB" dirty="0">
                <a:hlinkClick r:id="rId3"/>
              </a:rPr>
              <a:t>https://filmproject-87d6c.firebaseio.com/movies/.json</a:t>
            </a:r>
            <a:r>
              <a:rPr lang="it-IT" dirty="0"/>
              <a:t>. To </a:t>
            </a:r>
            <a:r>
              <a:rPr lang="it-IT" dirty="0" err="1"/>
              <a:t>read</a:t>
            </a:r>
            <a:r>
              <a:rPr lang="it-IT" dirty="0"/>
              <a:t> or </a:t>
            </a:r>
            <a:r>
              <a:rPr lang="it-IT" dirty="0" err="1"/>
              <a:t>write</a:t>
            </a:r>
            <a:r>
              <a:rPr lang="it-IT" dirty="0"/>
              <a:t> data </a:t>
            </a:r>
            <a:r>
              <a:rPr lang="it-IT" dirty="0" err="1"/>
              <a:t>we</a:t>
            </a:r>
            <a:r>
              <a:rPr lang="it-IT" dirty="0"/>
              <a:t> use a </a:t>
            </a:r>
            <a:r>
              <a:rPr lang="it-IT" dirty="0" err="1"/>
              <a:t>reference</a:t>
            </a:r>
            <a:r>
              <a:rPr lang="it-IT" dirty="0"/>
              <a:t> to the </a:t>
            </a:r>
            <a:r>
              <a:rPr lang="it-IT" dirty="0" err="1"/>
              <a:t>firebase</a:t>
            </a:r>
            <a:r>
              <a:rPr lang="it-IT" dirty="0"/>
              <a:t> database, </a:t>
            </a:r>
            <a:r>
              <a:rPr lang="it-IT" dirty="0" err="1"/>
              <a:t>given</a:t>
            </a:r>
            <a:r>
              <a:rPr lang="it-IT" dirty="0"/>
              <a:t> a </a:t>
            </a:r>
            <a:r>
              <a:rPr lang="it-IT" dirty="0" err="1"/>
              <a:t>movieID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path</a:t>
            </a:r>
            <a:r>
              <a:rPr lang="it-IT" dirty="0"/>
              <a:t> and use </a:t>
            </a:r>
            <a:r>
              <a:rPr lang="en-GB" dirty="0"/>
              <a:t>once()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of </a:t>
            </a:r>
            <a:r>
              <a:rPr lang="en-GB" dirty="0" err="1"/>
              <a:t>firebase.database.Reference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get a snapshot of the data and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method to retrieve data. Movies are indexed randomly by Firebase and the index is not the ID of the movie. Firebase guidance followed to retrieve data: </a:t>
            </a:r>
            <a:r>
              <a:rPr lang="en-GB" dirty="0">
                <a:hlinkClick r:id="rId4"/>
              </a:rPr>
              <a:t>https://firebase.google.com/docs/database/web/read-and-write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json arrays, such as directors, actors, genres, are joined with commas to display the list in the movie details screen.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6175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user can </a:t>
            </a:r>
            <a:r>
              <a:rPr lang="it-IT" dirty="0" err="1"/>
              <a:t>contribute</a:t>
            </a:r>
            <a:r>
              <a:rPr lang="it-IT" dirty="0"/>
              <a:t> to the public database. </a:t>
            </a:r>
            <a:r>
              <a:rPr lang="it-IT" dirty="0" err="1"/>
              <a:t>manageItem</a:t>
            </a:r>
            <a:r>
              <a:rPr lang="it-IT" dirty="0"/>
              <a:t>() handles </a:t>
            </a:r>
            <a:r>
              <a:rPr lang="it-IT" dirty="0" err="1"/>
              <a:t>adding</a:t>
            </a:r>
            <a:r>
              <a:rPr lang="it-IT" dirty="0"/>
              <a:t>, </a:t>
            </a:r>
            <a:r>
              <a:rPr lang="it-IT" dirty="0" err="1"/>
              <a:t>deleting</a:t>
            </a:r>
            <a:r>
              <a:rPr lang="it-IT" dirty="0"/>
              <a:t> or </a:t>
            </a:r>
            <a:r>
              <a:rPr lang="it-IT" dirty="0" err="1"/>
              <a:t>modifying</a:t>
            </a:r>
            <a:r>
              <a:rPr lang="it-IT" dirty="0"/>
              <a:t> the locations for a </a:t>
            </a:r>
            <a:r>
              <a:rPr lang="it-IT" dirty="0" err="1"/>
              <a:t>given</a:t>
            </a:r>
            <a:r>
              <a:rPr lang="it-IT" dirty="0"/>
              <a:t> movie (‘</a:t>
            </a:r>
            <a:r>
              <a:rPr lang="it-IT" dirty="0" err="1"/>
              <a:t>firebaseKey</a:t>
            </a:r>
            <a:r>
              <a:rPr lang="it-IT" dirty="0"/>
              <a:t>’).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action(</a:t>
            </a:r>
            <a:r>
              <a:rPr lang="it-IT" dirty="0" err="1"/>
              <a:t>modify</a:t>
            </a:r>
            <a:r>
              <a:rPr lang="it-IT" dirty="0"/>
              <a:t>/delete), the new </a:t>
            </a:r>
            <a:r>
              <a:rPr lang="it-IT" dirty="0" err="1"/>
              <a:t>address</a:t>
            </a:r>
            <a:r>
              <a:rPr lang="it-IT" dirty="0"/>
              <a:t>, </a:t>
            </a:r>
            <a:r>
              <a:rPr lang="it-IT" dirty="0" err="1"/>
              <a:t>old</a:t>
            </a:r>
            <a:r>
              <a:rPr lang="it-IT" dirty="0"/>
              <a:t> </a:t>
            </a:r>
            <a:r>
              <a:rPr lang="it-IT" dirty="0" err="1"/>
              <a:t>address</a:t>
            </a:r>
            <a:r>
              <a:rPr lang="it-IT" dirty="0"/>
              <a:t> and movie </a:t>
            </a:r>
            <a:r>
              <a:rPr lang="it-IT" dirty="0" err="1"/>
              <a:t>firebase</a:t>
            </a:r>
            <a:r>
              <a:rPr lang="it-IT" dirty="0"/>
              <a:t> key are </a:t>
            </a:r>
            <a:r>
              <a:rPr lang="it-IT" dirty="0" err="1"/>
              <a:t>passed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. First,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the key (</a:t>
            </a:r>
            <a:r>
              <a:rPr lang="it-IT" dirty="0" err="1"/>
              <a:t>assigned</a:t>
            </a:r>
            <a:r>
              <a:rPr lang="it-IT" dirty="0"/>
              <a:t> to ‘</a:t>
            </a:r>
            <a:r>
              <a:rPr lang="it-IT" dirty="0" err="1"/>
              <a:t>locK</a:t>
            </a:r>
            <a:r>
              <a:rPr lang="it-IT" dirty="0"/>
              <a:t>’ </a:t>
            </a:r>
            <a:r>
              <a:rPr lang="it-IT" dirty="0" err="1"/>
              <a:t>variable</a:t>
            </a:r>
            <a:r>
              <a:rPr lang="it-IT" dirty="0"/>
              <a:t>) for the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</a:t>
            </a:r>
            <a:r>
              <a:rPr lang="it-IT" dirty="0" err="1"/>
              <a:t>address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the</a:t>
            </a:r>
            <a:r>
              <a:rPr lang="it-IT" dirty="0"/>
              <a:t> key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action of the user </a:t>
            </a:r>
            <a:r>
              <a:rPr lang="it-IT" dirty="0" err="1"/>
              <a:t>cannot</a:t>
            </a:r>
            <a:r>
              <a:rPr lang="it-IT" dirty="0"/>
              <a:t> be MODIFY or REMOVE so </a:t>
            </a:r>
            <a:r>
              <a:rPr lang="it-IT" dirty="0" err="1"/>
              <a:t>we</a:t>
            </a:r>
            <a:r>
              <a:rPr lang="it-IT" dirty="0"/>
              <a:t> assume </a:t>
            </a:r>
            <a:r>
              <a:rPr lang="it-IT" dirty="0" err="1"/>
              <a:t>that</a:t>
            </a:r>
            <a:r>
              <a:rPr lang="it-IT" dirty="0"/>
              <a:t> the user </a:t>
            </a:r>
            <a:r>
              <a:rPr lang="it-IT" dirty="0" err="1"/>
              <a:t>wants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a new location. </a:t>
            </a:r>
            <a:r>
              <a:rPr lang="it-IT" dirty="0" err="1"/>
              <a:t>If</a:t>
            </a:r>
            <a:r>
              <a:rPr lang="it-IT" dirty="0"/>
              <a:t> the key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check </a:t>
            </a:r>
            <a:r>
              <a:rPr lang="it-IT" dirty="0" err="1"/>
              <a:t>if</a:t>
            </a:r>
            <a:r>
              <a:rPr lang="it-IT" dirty="0"/>
              <a:t> the user </a:t>
            </a:r>
            <a:r>
              <a:rPr lang="it-IT" dirty="0" err="1"/>
              <a:t>wants</a:t>
            </a:r>
            <a:r>
              <a:rPr lang="it-IT" dirty="0"/>
              <a:t> to </a:t>
            </a:r>
            <a:r>
              <a:rPr lang="it-IT" dirty="0" err="1"/>
              <a:t>remove</a:t>
            </a:r>
            <a:r>
              <a:rPr lang="it-IT" dirty="0"/>
              <a:t> or </a:t>
            </a:r>
            <a:r>
              <a:rPr lang="it-IT" dirty="0" err="1"/>
              <a:t>modify</a:t>
            </a:r>
            <a:r>
              <a:rPr lang="it-IT" dirty="0"/>
              <a:t> the </a:t>
            </a:r>
            <a:r>
              <a:rPr lang="it-IT" dirty="0" err="1"/>
              <a:t>oldLocation</a:t>
            </a:r>
            <a:r>
              <a:rPr lang="it-IT" dirty="0"/>
              <a:t>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33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search</a:t>
            </a:r>
            <a:r>
              <a:rPr lang="it-IT" dirty="0"/>
              <a:t> movies by </a:t>
            </a:r>
            <a:r>
              <a:rPr lang="it-IT" dirty="0" err="1"/>
              <a:t>title</a:t>
            </a:r>
            <a:r>
              <a:rPr lang="it-IT" dirty="0"/>
              <a:t> or director </a:t>
            </a:r>
            <a:r>
              <a:rPr lang="it-IT" dirty="0" err="1"/>
              <a:t>we</a:t>
            </a:r>
            <a:r>
              <a:rPr lang="it-IT" dirty="0"/>
              <a:t> use a </a:t>
            </a:r>
            <a:r>
              <a:rPr lang="it-IT" dirty="0" err="1"/>
              <a:t>third</a:t>
            </a:r>
            <a:r>
              <a:rPr lang="it-IT" dirty="0"/>
              <a:t>-party library: </a:t>
            </a:r>
            <a:r>
              <a:rPr lang="it-IT" dirty="0" err="1"/>
              <a:t>Algolia</a:t>
            </a:r>
            <a:r>
              <a:rPr lang="it-IT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It’s</a:t>
            </a:r>
            <a:r>
              <a:rPr lang="it-IT" dirty="0"/>
              <a:t> a tool </a:t>
            </a:r>
            <a:r>
              <a:rPr lang="it-IT" dirty="0" err="1"/>
              <a:t>suggested</a:t>
            </a:r>
            <a:r>
              <a:rPr lang="it-IT" dirty="0"/>
              <a:t> by </a:t>
            </a:r>
            <a:r>
              <a:rPr lang="it-IT" dirty="0" err="1"/>
              <a:t>Firebase</a:t>
            </a:r>
            <a:r>
              <a:rPr lang="it-IT" dirty="0"/>
              <a:t> to </a:t>
            </a:r>
            <a:r>
              <a:rPr lang="it-IT" dirty="0" err="1"/>
              <a:t>efficiently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capabilities to </a:t>
            </a:r>
            <a:r>
              <a:rPr lang="it-IT" dirty="0" err="1"/>
              <a:t>Firebase</a:t>
            </a:r>
            <a:r>
              <a:rPr lang="it-IT" dirty="0"/>
              <a:t> </a:t>
            </a:r>
            <a:r>
              <a:rPr lang="it-IT" dirty="0" err="1"/>
              <a:t>Realtime</a:t>
            </a:r>
            <a:r>
              <a:rPr lang="it-IT" dirty="0"/>
              <a:t> database.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gives</a:t>
            </a:r>
            <a:r>
              <a:rPr lang="it-IT" dirty="0"/>
              <a:t> full-text </a:t>
            </a:r>
            <a:r>
              <a:rPr lang="it-IT" dirty="0" err="1"/>
              <a:t>search</a:t>
            </a:r>
            <a:r>
              <a:rPr lang="it-IT" dirty="0"/>
              <a:t>, </a:t>
            </a:r>
            <a:r>
              <a:rPr lang="it-IT" dirty="0" err="1"/>
              <a:t>typo</a:t>
            </a:r>
            <a:r>
              <a:rPr lang="it-IT" dirty="0"/>
              <a:t> </a:t>
            </a:r>
            <a:r>
              <a:rPr lang="it-IT" dirty="0" err="1"/>
              <a:t>tolerance</a:t>
            </a:r>
            <a:r>
              <a:rPr lang="it-IT" dirty="0"/>
              <a:t> and support for </a:t>
            </a:r>
            <a:r>
              <a:rPr lang="it-IT" dirty="0" err="1"/>
              <a:t>advanced</a:t>
            </a:r>
            <a:r>
              <a:rPr lang="it-IT" dirty="0"/>
              <a:t> features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instant </a:t>
            </a:r>
            <a:r>
              <a:rPr lang="it-IT" dirty="0" err="1"/>
              <a:t>search</a:t>
            </a:r>
            <a:r>
              <a:rPr lang="it-IT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Algolia</a:t>
            </a:r>
            <a:r>
              <a:rPr lang="it-IT" dirty="0"/>
              <a:t> </a:t>
            </a:r>
            <a:r>
              <a:rPr lang="it-IT" dirty="0" err="1"/>
              <a:t>keeps</a:t>
            </a:r>
            <a:r>
              <a:rPr lang="it-IT" dirty="0"/>
              <a:t> an </a:t>
            </a:r>
            <a:r>
              <a:rPr lang="it-IT" dirty="0" err="1"/>
              <a:t>updated</a:t>
            </a:r>
            <a:r>
              <a:rPr lang="it-IT" dirty="0"/>
              <a:t> copy of </a:t>
            </a:r>
            <a:r>
              <a:rPr lang="it-IT" dirty="0" err="1"/>
              <a:t>firebase</a:t>
            </a:r>
            <a:r>
              <a:rPr lang="it-IT" dirty="0"/>
              <a:t> database </a:t>
            </a:r>
            <a:r>
              <a:rPr lang="it-IT" dirty="0" err="1"/>
              <a:t>registering</a:t>
            </a:r>
            <a:r>
              <a:rPr lang="it-IT" dirty="0"/>
              <a:t> (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ref.on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) to ‘</a:t>
            </a:r>
            <a:r>
              <a:rPr lang="it-IT" dirty="0" err="1"/>
              <a:t>child_added</a:t>
            </a:r>
            <a:r>
              <a:rPr lang="it-IT" dirty="0"/>
              <a:t>’, ‘</a:t>
            </a:r>
            <a:r>
              <a:rPr lang="it-IT" dirty="0" err="1"/>
              <a:t>child_changed</a:t>
            </a:r>
            <a:r>
              <a:rPr lang="it-IT" dirty="0"/>
              <a:t>’ and ‘</a:t>
            </a:r>
            <a:r>
              <a:rPr lang="it-IT" dirty="0" err="1"/>
              <a:t>child_removed</a:t>
            </a:r>
            <a:r>
              <a:rPr lang="it-IT" dirty="0"/>
              <a:t>’ </a:t>
            </a:r>
            <a:r>
              <a:rPr lang="it-IT" dirty="0" err="1"/>
              <a:t>firebase</a:t>
            </a:r>
            <a:r>
              <a:rPr lang="it-IT" dirty="0"/>
              <a:t> events.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08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Geocoder</a:t>
            </a:r>
            <a:r>
              <a:rPr lang="it-IT" dirty="0"/>
              <a:t>: The movie locations are in </a:t>
            </a:r>
            <a:r>
              <a:rPr lang="it-IT" dirty="0" err="1"/>
              <a:t>address</a:t>
            </a:r>
            <a:r>
              <a:rPr lang="it-IT" dirty="0"/>
              <a:t> format </a:t>
            </a:r>
            <a:r>
              <a:rPr lang="it-IT" dirty="0" err="1"/>
              <a:t>which</a:t>
            </a:r>
            <a:r>
              <a:rPr lang="it-IT" dirty="0"/>
              <a:t> Google Maps </a:t>
            </a:r>
            <a:r>
              <a:rPr lang="it-IT" dirty="0" err="1"/>
              <a:t>cannot</a:t>
            </a:r>
            <a:r>
              <a:rPr lang="it-IT" dirty="0"/>
              <a:t> </a:t>
            </a:r>
            <a:r>
              <a:rPr lang="it-IT" dirty="0" err="1"/>
              <a:t>automatically</a:t>
            </a:r>
            <a:r>
              <a:rPr lang="it-IT" dirty="0"/>
              <a:t> render </a:t>
            </a:r>
            <a:r>
              <a:rPr lang="it-IT" dirty="0" err="1"/>
              <a:t>into</a:t>
            </a:r>
            <a:r>
              <a:rPr lang="it-IT" dirty="0"/>
              <a:t> a marker. So </a:t>
            </a:r>
            <a:r>
              <a:rPr lang="it-IT" dirty="0" err="1"/>
              <a:t>we</a:t>
            </a:r>
            <a:r>
              <a:rPr lang="it-IT" dirty="0"/>
              <a:t> use </a:t>
            </a:r>
            <a:r>
              <a:rPr lang="it-IT" dirty="0" err="1"/>
              <a:t>Geocoder</a:t>
            </a:r>
            <a:r>
              <a:rPr lang="it-IT" dirty="0"/>
              <a:t> to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latitude</a:t>
            </a:r>
            <a:r>
              <a:rPr lang="it-IT" dirty="0"/>
              <a:t> and </a:t>
            </a:r>
            <a:r>
              <a:rPr lang="it-IT" dirty="0" err="1"/>
              <a:t>longitude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address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Geolocation</a:t>
            </a:r>
            <a:r>
              <a:rPr lang="it-IT" dirty="0"/>
              <a:t>: </a:t>
            </a:r>
            <a:r>
              <a:rPr lang="it-IT" dirty="0" err="1"/>
              <a:t>When</a:t>
            </a:r>
            <a:r>
              <a:rPr lang="it-IT" dirty="0"/>
              <a:t> the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get</a:t>
            </a:r>
            <a:r>
              <a:rPr lang="it-IT" dirty="0"/>
              <a:t> the user location to focus the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close</a:t>
            </a:r>
            <a:r>
              <a:rPr lang="it-IT" dirty="0"/>
              <a:t> to </a:t>
            </a:r>
            <a:r>
              <a:rPr lang="it-IT" dirty="0" err="1"/>
              <a:t>his</a:t>
            </a:r>
            <a:r>
              <a:rPr lang="it-IT" dirty="0"/>
              <a:t> position.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Social media share: the user can share a location or a movie. </a:t>
            </a:r>
            <a:r>
              <a:rPr lang="it-IT" dirty="0" err="1"/>
              <a:t>When</a:t>
            </a:r>
            <a:r>
              <a:rPr lang="it-IT" dirty="0"/>
              <a:t> sharing a movie,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the </a:t>
            </a:r>
            <a:r>
              <a:rPr lang="it-IT" dirty="0" err="1"/>
              <a:t>official</a:t>
            </a:r>
            <a:r>
              <a:rPr lang="it-IT" dirty="0"/>
              <a:t> IMDB web page for the movie and share the link. In case of a location </a:t>
            </a:r>
            <a:r>
              <a:rPr lang="it-IT" dirty="0" err="1"/>
              <a:t>given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get</a:t>
            </a:r>
            <a:r>
              <a:rPr lang="it-IT" dirty="0"/>
              <a:t> the </a:t>
            </a:r>
            <a:r>
              <a:rPr lang="it-IT" dirty="0" err="1"/>
              <a:t>coordinates</a:t>
            </a:r>
            <a:r>
              <a:rPr lang="it-IT" dirty="0"/>
              <a:t> and </a:t>
            </a:r>
            <a:r>
              <a:rPr lang="it-IT" dirty="0" err="1"/>
              <a:t>get</a:t>
            </a:r>
            <a:r>
              <a:rPr lang="it-IT" dirty="0"/>
              <a:t> the Google Maps location to be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link.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42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Authentication: to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modify</a:t>
            </a:r>
            <a:r>
              <a:rPr lang="it-IT" dirty="0"/>
              <a:t> the </a:t>
            </a:r>
            <a:r>
              <a:rPr lang="it-IT" dirty="0" err="1"/>
              <a:t>Firebase</a:t>
            </a:r>
            <a:r>
              <a:rPr lang="it-IT" dirty="0"/>
              <a:t> database, the user </a:t>
            </a:r>
            <a:r>
              <a:rPr lang="it-IT" dirty="0" err="1"/>
              <a:t>needs</a:t>
            </a:r>
            <a:r>
              <a:rPr lang="it-IT" dirty="0"/>
              <a:t> to be </a:t>
            </a:r>
            <a:r>
              <a:rPr lang="it-IT" dirty="0" err="1"/>
              <a:t>logged</a:t>
            </a:r>
            <a:r>
              <a:rPr lang="it-IT" dirty="0"/>
              <a:t> in. </a:t>
            </a:r>
            <a:r>
              <a:rPr lang="it-IT" dirty="0" err="1"/>
              <a:t>Firebase</a:t>
            </a:r>
            <a:r>
              <a:rPr lang="it-IT" dirty="0"/>
              <a:t> SDK Authentication </a:t>
            </a:r>
            <a:r>
              <a:rPr lang="it-IT" dirty="0" err="1"/>
              <a:t>creates</a:t>
            </a:r>
            <a:r>
              <a:rPr lang="it-IT" dirty="0"/>
              <a:t> and </a:t>
            </a:r>
            <a:r>
              <a:rPr lang="it-IT" dirty="0" err="1"/>
              <a:t>manages</a:t>
            </a:r>
            <a:r>
              <a:rPr lang="it-IT" dirty="0"/>
              <a:t> the users in </a:t>
            </a:r>
            <a:r>
              <a:rPr lang="it-IT" dirty="0" err="1"/>
              <a:t>our</a:t>
            </a:r>
            <a:r>
              <a:rPr lang="it-IT" dirty="0"/>
              <a:t> App and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gives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authentication status. In </a:t>
            </a:r>
            <a:r>
              <a:rPr lang="it-IT" dirty="0" err="1"/>
              <a:t>our</a:t>
            </a:r>
            <a:r>
              <a:rPr lang="it-IT" dirty="0"/>
              <a:t> case </a:t>
            </a:r>
            <a:r>
              <a:rPr lang="it-IT" dirty="0" err="1"/>
              <a:t>we</a:t>
            </a:r>
            <a:r>
              <a:rPr lang="it-IT" dirty="0"/>
              <a:t> use an ‘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 and password based’ authentication approach.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WebView: to show movie trailers in the movie details screen, we use a WebView tag with 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video in IMDB Amazon database.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116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Overall</a:t>
            </a:r>
            <a:r>
              <a:rPr lang="it-IT" dirty="0"/>
              <a:t> the app </a:t>
            </a:r>
            <a:r>
              <a:rPr lang="it-IT" dirty="0" err="1"/>
              <a:t>met</a:t>
            </a:r>
            <a:r>
              <a:rPr lang="it-IT" dirty="0"/>
              <a:t> the </a:t>
            </a:r>
            <a:r>
              <a:rPr lang="it-IT" dirty="0" err="1"/>
              <a:t>deisgn</a:t>
            </a:r>
            <a:r>
              <a:rPr lang="it-IT" dirty="0"/>
              <a:t> </a:t>
            </a:r>
            <a:r>
              <a:rPr lang="it-IT" dirty="0" err="1"/>
              <a:t>expectations</a:t>
            </a:r>
            <a:r>
              <a:rPr lang="it-IT" dirty="0"/>
              <a:t>, the slide shows the </a:t>
            </a:r>
            <a:r>
              <a:rPr lang="it-IT" dirty="0" err="1"/>
              <a:t>implemented</a:t>
            </a:r>
            <a:r>
              <a:rPr lang="it-IT" dirty="0"/>
              <a:t> features and future challenges.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536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features </a:t>
            </a:r>
            <a:r>
              <a:rPr lang="it-IT" dirty="0" err="1"/>
              <a:t>proposed</a:t>
            </a:r>
            <a:r>
              <a:rPr lang="it-IT" dirty="0"/>
              <a:t> in the App Design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the </a:t>
            </a:r>
            <a:r>
              <a:rPr lang="it-IT" dirty="0" err="1"/>
              <a:t>verification</a:t>
            </a:r>
            <a:r>
              <a:rPr lang="it-IT" dirty="0"/>
              <a:t> badges and </a:t>
            </a:r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notifications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overall</a:t>
            </a:r>
            <a:r>
              <a:rPr lang="it-IT" dirty="0"/>
              <a:t> design and look-and-</a:t>
            </a:r>
            <a:r>
              <a:rPr lang="it-IT" dirty="0" err="1"/>
              <a:t>feel</a:t>
            </a:r>
            <a:r>
              <a:rPr lang="it-IT" dirty="0"/>
              <a:t> </a:t>
            </a:r>
            <a:r>
              <a:rPr lang="it-IT" dirty="0" err="1"/>
              <a:t>remained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with some screens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screen </a:t>
            </a:r>
            <a:r>
              <a:rPr lang="it-IT" dirty="0" err="1"/>
              <a:t>where</a:t>
            </a:r>
            <a:r>
              <a:rPr lang="it-IT" dirty="0"/>
              <a:t> the user can </a:t>
            </a:r>
            <a:r>
              <a:rPr lang="it-IT" dirty="0" err="1"/>
              <a:t>contribute</a:t>
            </a:r>
            <a:r>
              <a:rPr lang="it-IT" dirty="0"/>
              <a:t> to the locations database.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18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bottom </a:t>
            </a:r>
            <a:r>
              <a:rPr lang="it-IT" dirty="0" err="1"/>
              <a:t>navigation</a:t>
            </a:r>
            <a:r>
              <a:rPr lang="it-IT" dirty="0"/>
              <a:t> </a:t>
            </a:r>
            <a:r>
              <a:rPr lang="it-IT" dirty="0" err="1"/>
              <a:t>tab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made by 3 </a:t>
            </a:r>
            <a:r>
              <a:rPr lang="it-IT" dirty="0" err="1"/>
              <a:t>main</a:t>
            </a:r>
            <a:r>
              <a:rPr lang="it-IT" dirty="0"/>
              <a:t> screens: </a:t>
            </a:r>
            <a:r>
              <a:rPr lang="it-IT" dirty="0" err="1"/>
              <a:t>Map</a:t>
            </a:r>
            <a:r>
              <a:rPr lang="it-IT" dirty="0"/>
              <a:t>, Movie and </a:t>
            </a:r>
            <a:r>
              <a:rPr lang="it-IT" dirty="0" err="1"/>
              <a:t>Profile</a:t>
            </a:r>
            <a:r>
              <a:rPr lang="it-IT" dirty="0"/>
              <a:t>. </a:t>
            </a:r>
          </a:p>
          <a:p>
            <a:r>
              <a:rPr lang="it-IT" dirty="0"/>
              <a:t>-</a:t>
            </a:r>
            <a:r>
              <a:rPr lang="it-IT" dirty="0" err="1"/>
              <a:t>Map</a:t>
            </a:r>
            <a:r>
              <a:rPr lang="it-IT" dirty="0"/>
              <a:t>: shows a list of locations (markers) on a </a:t>
            </a:r>
            <a:r>
              <a:rPr lang="it-IT" dirty="0" err="1"/>
              <a:t>map</a:t>
            </a:r>
            <a:r>
              <a:rPr lang="it-IT" dirty="0"/>
              <a:t> and </a:t>
            </a:r>
            <a:r>
              <a:rPr lang="it-IT" dirty="0" err="1"/>
              <a:t>focuses</a:t>
            </a:r>
            <a:r>
              <a:rPr lang="it-IT" dirty="0"/>
              <a:t> the </a:t>
            </a:r>
            <a:r>
              <a:rPr lang="it-IT" dirty="0" err="1"/>
              <a:t>map</a:t>
            </a:r>
            <a:r>
              <a:rPr lang="it-IT" dirty="0"/>
              <a:t> on user </a:t>
            </a:r>
            <a:r>
              <a:rPr lang="it-IT" dirty="0" err="1"/>
              <a:t>current</a:t>
            </a:r>
            <a:r>
              <a:rPr lang="it-IT" dirty="0"/>
              <a:t> position or on a </a:t>
            </a:r>
            <a:r>
              <a:rPr lang="it-IT" dirty="0" err="1"/>
              <a:t>specific</a:t>
            </a:r>
            <a:r>
              <a:rPr lang="it-IT" dirty="0"/>
              <a:t> movie location </a:t>
            </a:r>
            <a:r>
              <a:rPr lang="it-IT" dirty="0" err="1"/>
              <a:t>passed</a:t>
            </a:r>
            <a:r>
              <a:rPr lang="it-IT" dirty="0"/>
              <a:t> with </a:t>
            </a:r>
            <a:r>
              <a:rPr lang="it-IT" dirty="0" err="1"/>
              <a:t>Props.location</a:t>
            </a:r>
            <a:r>
              <a:rPr lang="it-IT" dirty="0"/>
              <a:t>.</a:t>
            </a:r>
          </a:p>
          <a:p>
            <a:r>
              <a:rPr lang="it-IT" dirty="0"/>
              <a:t>-The movie screen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by </a:t>
            </a:r>
            <a:r>
              <a:rPr lang="it-IT" dirty="0" err="1"/>
              <a:t>MovieSearch</a:t>
            </a:r>
            <a:r>
              <a:rPr lang="it-IT" dirty="0"/>
              <a:t>, </a:t>
            </a:r>
            <a:r>
              <a:rPr lang="it-IT" dirty="0" err="1"/>
              <a:t>MovieCard</a:t>
            </a:r>
            <a:r>
              <a:rPr lang="it-IT" dirty="0"/>
              <a:t> and </a:t>
            </a:r>
            <a:r>
              <a:rPr lang="it-IT" dirty="0" err="1"/>
              <a:t>AddModifyLocation</a:t>
            </a:r>
            <a:r>
              <a:rPr lang="it-IT" dirty="0"/>
              <a:t>. In the class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MovieSearch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list of </a:t>
            </a:r>
            <a:r>
              <a:rPr lang="it-IT" dirty="0" err="1"/>
              <a:t>MovieItems</a:t>
            </a:r>
            <a:r>
              <a:rPr lang="it-IT" dirty="0"/>
              <a:t> </a:t>
            </a:r>
            <a:r>
              <a:rPr lang="it-IT" dirty="0" err="1"/>
              <a:t>rendered</a:t>
            </a:r>
            <a:r>
              <a:rPr lang="it-IT" dirty="0"/>
              <a:t> from the database. </a:t>
            </a:r>
            <a:r>
              <a:rPr lang="it-IT" dirty="0" err="1"/>
              <a:t>MovieCard</a:t>
            </a:r>
            <a:r>
              <a:rPr lang="it-IT" dirty="0"/>
              <a:t> </a:t>
            </a:r>
            <a:r>
              <a:rPr lang="it-IT" dirty="0" err="1"/>
              <a:t>displayes</a:t>
            </a:r>
            <a:r>
              <a:rPr lang="it-IT" dirty="0"/>
              <a:t> the </a:t>
            </a:r>
            <a:r>
              <a:rPr lang="it-IT" dirty="0" err="1"/>
              <a:t>details</a:t>
            </a:r>
            <a:r>
              <a:rPr lang="it-IT" dirty="0"/>
              <a:t> of the </a:t>
            </a:r>
            <a:r>
              <a:rPr lang="it-IT" dirty="0" err="1"/>
              <a:t>passed</a:t>
            </a:r>
            <a:r>
              <a:rPr lang="it-IT" dirty="0"/>
              <a:t> </a:t>
            </a:r>
            <a:r>
              <a:rPr lang="it-IT" dirty="0" err="1"/>
              <a:t>Props.movie</a:t>
            </a:r>
            <a:r>
              <a:rPr lang="it-IT" dirty="0"/>
              <a:t> and </a:t>
            </a:r>
            <a:r>
              <a:rPr lang="it-IT" dirty="0" err="1"/>
              <a:t>AddModifyLocation</a:t>
            </a:r>
            <a:r>
              <a:rPr lang="it-IT" dirty="0"/>
              <a:t> 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on </a:t>
            </a:r>
            <a:r>
              <a:rPr lang="it-IT" dirty="0" err="1"/>
              <a:t>diagram</a:t>
            </a:r>
            <a:r>
              <a:rPr lang="it-IT" dirty="0"/>
              <a:t>, to </a:t>
            </a:r>
            <a:r>
              <a:rPr lang="it-IT" dirty="0" err="1"/>
              <a:t>keep</a:t>
            </a:r>
            <a:r>
              <a:rPr lang="it-IT" dirty="0"/>
              <a:t> the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err="1"/>
              <a:t>readable</a:t>
            </a:r>
            <a:r>
              <a:rPr lang="it-IT" dirty="0"/>
              <a:t>) </a:t>
            </a:r>
            <a:r>
              <a:rPr lang="it-IT" dirty="0" err="1"/>
              <a:t>gives</a:t>
            </a:r>
            <a:r>
              <a:rPr lang="it-IT" dirty="0"/>
              <a:t> the user the </a:t>
            </a:r>
            <a:r>
              <a:rPr lang="it-IT" dirty="0" err="1"/>
              <a:t>opportunity</a:t>
            </a:r>
            <a:r>
              <a:rPr lang="it-IT" dirty="0"/>
              <a:t> to </a:t>
            </a:r>
            <a:r>
              <a:rPr lang="it-IT" dirty="0" err="1"/>
              <a:t>contribute</a:t>
            </a:r>
            <a:r>
              <a:rPr lang="it-IT" dirty="0"/>
              <a:t> to the public database of locations.</a:t>
            </a:r>
          </a:p>
          <a:p>
            <a:r>
              <a:rPr lang="it-IT" dirty="0"/>
              <a:t>-</a:t>
            </a:r>
            <a:r>
              <a:rPr lang="it-IT" dirty="0" err="1"/>
              <a:t>Profile</a:t>
            </a:r>
            <a:r>
              <a:rPr lang="it-IT" dirty="0"/>
              <a:t> screen </a:t>
            </a:r>
            <a:r>
              <a:rPr lang="it-IT" dirty="0" err="1"/>
              <a:t>gives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logged</a:t>
            </a:r>
            <a:r>
              <a:rPr lang="it-IT" dirty="0"/>
              <a:t>-in user (email and avatar), and shows the list of </a:t>
            </a:r>
            <a:r>
              <a:rPr lang="it-IT" dirty="0" err="1"/>
              <a:t>saved</a:t>
            </a:r>
            <a:r>
              <a:rPr lang="it-IT" dirty="0"/>
              <a:t> movies and </a:t>
            </a:r>
            <a:r>
              <a:rPr lang="it-IT" dirty="0" err="1"/>
              <a:t>saved</a:t>
            </a:r>
            <a:r>
              <a:rPr lang="it-IT" dirty="0"/>
              <a:t> locations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StorageFunctions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549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main</a:t>
            </a:r>
            <a:r>
              <a:rPr lang="it-IT" dirty="0"/>
              <a:t> screens, the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first </a:t>
            </a:r>
            <a:r>
              <a:rPr lang="it-IT" dirty="0" err="1"/>
              <a:t>tab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user logs in.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drawer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can be </a:t>
            </a:r>
            <a:r>
              <a:rPr lang="it-IT" dirty="0" err="1"/>
              <a:t>opened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by </a:t>
            </a:r>
            <a:r>
              <a:rPr lang="it-IT" dirty="0" err="1"/>
              <a:t>gesture</a:t>
            </a:r>
            <a:r>
              <a:rPr lang="it-IT" dirty="0"/>
              <a:t> (slide </a:t>
            </a:r>
            <a:r>
              <a:rPr lang="it-IT" dirty="0" err="1"/>
              <a:t>right</a:t>
            </a:r>
            <a:r>
              <a:rPr lang="it-IT" dirty="0"/>
              <a:t>) or hamburger </a:t>
            </a:r>
            <a:r>
              <a:rPr lang="it-IT" dirty="0" err="1"/>
              <a:t>button</a:t>
            </a:r>
            <a:r>
              <a:rPr lang="it-IT" dirty="0"/>
              <a:t>.</a:t>
            </a:r>
          </a:p>
          <a:p>
            <a:r>
              <a:rPr lang="it-IT" dirty="0"/>
              <a:t>The user can </a:t>
            </a:r>
            <a:r>
              <a:rPr lang="it-IT" dirty="0" err="1"/>
              <a:t>search</a:t>
            </a:r>
            <a:r>
              <a:rPr lang="it-IT" dirty="0"/>
              <a:t> for a movie and click on </a:t>
            </a:r>
            <a:r>
              <a:rPr lang="it-IT" dirty="0" err="1"/>
              <a:t>it</a:t>
            </a:r>
            <a:r>
              <a:rPr lang="it-IT" dirty="0"/>
              <a:t> to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details</a:t>
            </a:r>
            <a:r>
              <a:rPr lang="it-IT" dirty="0"/>
              <a:t> or long click on </a:t>
            </a:r>
            <a:r>
              <a:rPr lang="it-IT" dirty="0" err="1"/>
              <a:t>it</a:t>
            </a:r>
            <a:r>
              <a:rPr lang="it-IT" dirty="0"/>
              <a:t> to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</a:t>
            </a:r>
          </a:p>
          <a:p>
            <a:r>
              <a:rPr lang="it-IT" dirty="0"/>
              <a:t>From the movie </a:t>
            </a:r>
            <a:r>
              <a:rPr lang="it-IT" dirty="0" err="1"/>
              <a:t>details</a:t>
            </a:r>
            <a:r>
              <a:rPr lang="it-IT" dirty="0"/>
              <a:t> screen the user can </a:t>
            </a:r>
            <a:r>
              <a:rPr lang="it-IT" dirty="0" err="1"/>
              <a:t>see</a:t>
            </a:r>
            <a:r>
              <a:rPr lang="it-IT" dirty="0"/>
              <a:t> the list of locations and click on </a:t>
            </a:r>
            <a:r>
              <a:rPr lang="it-IT" dirty="0" err="1"/>
              <a:t>them</a:t>
            </a:r>
            <a:r>
              <a:rPr lang="it-IT" dirty="0"/>
              <a:t> to navigate to the location on </a:t>
            </a:r>
            <a:r>
              <a:rPr lang="it-IT" dirty="0" err="1"/>
              <a:t>map</a:t>
            </a:r>
            <a:r>
              <a:rPr lang="it-IT" dirty="0"/>
              <a:t>, share or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 The user can </a:t>
            </a:r>
            <a:r>
              <a:rPr lang="it-IT" dirty="0" err="1"/>
              <a:t>also</a:t>
            </a:r>
            <a:r>
              <a:rPr lang="it-IT" dirty="0"/>
              <a:t> click on the </a:t>
            </a:r>
            <a:r>
              <a:rPr lang="it-IT" dirty="0" err="1"/>
              <a:t>pencil</a:t>
            </a:r>
            <a:r>
              <a:rPr lang="it-IT" dirty="0"/>
              <a:t> </a:t>
            </a:r>
            <a:r>
              <a:rPr lang="it-IT" dirty="0" err="1"/>
              <a:t>icon</a:t>
            </a:r>
            <a:r>
              <a:rPr lang="it-IT" dirty="0"/>
              <a:t> to </a:t>
            </a:r>
            <a:r>
              <a:rPr lang="it-IT" dirty="0" err="1"/>
              <a:t>contribute</a:t>
            </a:r>
            <a:r>
              <a:rPr lang="it-IT" dirty="0"/>
              <a:t> to the database of locations for </a:t>
            </a:r>
            <a:r>
              <a:rPr lang="it-IT" dirty="0" err="1"/>
              <a:t>this</a:t>
            </a:r>
            <a:r>
              <a:rPr lang="it-IT" dirty="0"/>
              <a:t> movie. The last </a:t>
            </a:r>
            <a:r>
              <a:rPr lang="it-IT" dirty="0" err="1"/>
              <a:t>tab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tab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shows the user email, </a:t>
            </a:r>
            <a:r>
              <a:rPr lang="it-IT" dirty="0" err="1"/>
              <a:t>saved</a:t>
            </a:r>
            <a:r>
              <a:rPr lang="it-IT" dirty="0"/>
              <a:t> movies and </a:t>
            </a:r>
            <a:r>
              <a:rPr lang="it-IT" dirty="0" err="1"/>
              <a:t>saved</a:t>
            </a:r>
            <a:r>
              <a:rPr lang="it-IT" dirty="0"/>
              <a:t> locations.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381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Video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: https://youtu.be/OLPkz7R_rgE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851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mapView</a:t>
            </a:r>
            <a:r>
              <a:rPr lang="it-IT" dirty="0"/>
              <a:t> </a:t>
            </a:r>
            <a:r>
              <a:rPr lang="it-IT" dirty="0" err="1"/>
              <a:t>renders</a:t>
            </a:r>
            <a:r>
              <a:rPr lang="it-IT" dirty="0"/>
              <a:t> the markers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this.state.markers.map</a:t>
            </a:r>
            <a:r>
              <a:rPr lang="it-IT" dirty="0"/>
              <a:t>-&gt;[…]. The markers list of </a:t>
            </a:r>
            <a:r>
              <a:rPr lang="it-IT" dirty="0" err="1"/>
              <a:t>coordinates</a:t>
            </a:r>
            <a:r>
              <a:rPr lang="it-IT" dirty="0"/>
              <a:t> are </a:t>
            </a:r>
            <a:r>
              <a:rPr lang="it-IT" dirty="0" err="1"/>
              <a:t>mapped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&lt;Marker&gt; items. </a:t>
            </a:r>
            <a:r>
              <a:rPr lang="it-IT" dirty="0" err="1"/>
              <a:t>Each</a:t>
            </a:r>
            <a:r>
              <a:rPr lang="it-IT" dirty="0"/>
              <a:t> marker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clicked</a:t>
            </a:r>
            <a:r>
              <a:rPr lang="it-IT" dirty="0"/>
              <a:t> shows a </a:t>
            </a:r>
            <a:r>
              <a:rPr lang="it-IT" dirty="0" err="1"/>
              <a:t>callout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customized</a:t>
            </a:r>
            <a:r>
              <a:rPr lang="it-IT" dirty="0"/>
              <a:t> to show the </a:t>
            </a:r>
            <a:r>
              <a:rPr lang="it-IT" dirty="0" err="1"/>
              <a:t>address</a:t>
            </a:r>
            <a:r>
              <a:rPr lang="it-IT" dirty="0"/>
              <a:t>, the </a:t>
            </a:r>
            <a:r>
              <a:rPr lang="it-IT" dirty="0" err="1"/>
              <a:t>title</a:t>
            </a:r>
            <a:r>
              <a:rPr lang="it-IT" dirty="0"/>
              <a:t> and the poster </a:t>
            </a:r>
            <a:r>
              <a:rPr lang="it-IT" dirty="0" err="1"/>
              <a:t>as</a:t>
            </a:r>
            <a:r>
              <a:rPr lang="it-IT" dirty="0"/>
              <a:t> a &lt;</a:t>
            </a:r>
            <a:r>
              <a:rPr lang="it-IT" dirty="0" err="1"/>
              <a:t>WebView</a:t>
            </a:r>
            <a:r>
              <a:rPr lang="it-IT" dirty="0"/>
              <a:t>&gt;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callout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render </a:t>
            </a:r>
            <a:r>
              <a:rPr lang="it-IT" dirty="0" err="1"/>
              <a:t>properly</a:t>
            </a:r>
            <a:r>
              <a:rPr lang="it-IT" dirty="0"/>
              <a:t> the &lt;Image&gt; component.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71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entry point </a:t>
            </a:r>
            <a:r>
              <a:rPr lang="it-IT" dirty="0" err="1"/>
              <a:t>is</a:t>
            </a:r>
            <a:r>
              <a:rPr lang="it-IT" dirty="0"/>
              <a:t> App.js, </a:t>
            </a:r>
            <a:r>
              <a:rPr lang="it-IT" dirty="0" err="1"/>
              <a:t>this</a:t>
            </a:r>
            <a:r>
              <a:rPr lang="it-IT" dirty="0"/>
              <a:t> file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switchNavigator</a:t>
            </a:r>
            <a:r>
              <a:rPr lang="it-IT" dirty="0"/>
              <a:t> with 4 </a:t>
            </a:r>
            <a:r>
              <a:rPr lang="it-IT" dirty="0" err="1"/>
              <a:t>available</a:t>
            </a:r>
            <a:r>
              <a:rPr lang="it-IT" dirty="0"/>
              <a:t> screens: Loading, Login, </a:t>
            </a:r>
            <a:r>
              <a:rPr lang="it-IT" dirty="0" err="1"/>
              <a:t>SignUp</a:t>
            </a:r>
            <a:r>
              <a:rPr lang="it-IT" dirty="0"/>
              <a:t>, Home. The first one </a:t>
            </a:r>
            <a:r>
              <a:rPr lang="it-IT" dirty="0" err="1"/>
              <a:t>is</a:t>
            </a:r>
            <a:r>
              <a:rPr lang="it-IT" dirty="0"/>
              <a:t> Loading.js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holds</a:t>
            </a:r>
            <a:r>
              <a:rPr lang="it-IT" dirty="0"/>
              <a:t> the </a:t>
            </a:r>
            <a:r>
              <a:rPr lang="it-IT" dirty="0" err="1"/>
              <a:t>logic</a:t>
            </a:r>
            <a:r>
              <a:rPr lang="it-IT" dirty="0"/>
              <a:t> and </a:t>
            </a:r>
            <a:r>
              <a:rPr lang="it-IT" dirty="0" err="1"/>
              <a:t>detects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user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logged</a:t>
            </a:r>
            <a:r>
              <a:rPr lang="it-IT" dirty="0"/>
              <a:t>-in or </a:t>
            </a:r>
            <a:r>
              <a:rPr lang="it-IT" dirty="0" err="1"/>
              <a:t>not</a:t>
            </a:r>
            <a:r>
              <a:rPr lang="it-IT" dirty="0"/>
              <a:t>. </a:t>
            </a:r>
            <a:r>
              <a:rPr lang="it-IT" dirty="0" err="1"/>
              <a:t>If</a:t>
            </a:r>
            <a:r>
              <a:rPr lang="it-IT" dirty="0"/>
              <a:t> the user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logged</a:t>
            </a:r>
            <a:r>
              <a:rPr lang="it-IT" dirty="0"/>
              <a:t>-in, the Home screen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(with </a:t>
            </a:r>
            <a:r>
              <a:rPr lang="it-IT" dirty="0" err="1"/>
              <a:t>Map</a:t>
            </a:r>
            <a:r>
              <a:rPr lang="it-IT" dirty="0"/>
              <a:t>, </a:t>
            </a:r>
            <a:r>
              <a:rPr lang="it-IT" dirty="0" err="1"/>
              <a:t>Profile</a:t>
            </a:r>
            <a:r>
              <a:rPr lang="it-IT" dirty="0"/>
              <a:t>, Movies </a:t>
            </a:r>
            <a:r>
              <a:rPr lang="it-IT" dirty="0" err="1"/>
              <a:t>tab</a:t>
            </a:r>
            <a:r>
              <a:rPr lang="it-IT" dirty="0"/>
              <a:t> navigator) </a:t>
            </a:r>
            <a:r>
              <a:rPr lang="it-IT" dirty="0" err="1"/>
              <a:t>otherwise</a:t>
            </a:r>
            <a:r>
              <a:rPr lang="it-IT" dirty="0"/>
              <a:t> the login Screen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(with options to navigate to </a:t>
            </a:r>
            <a:r>
              <a:rPr lang="it-IT" dirty="0" err="1"/>
              <a:t>signup</a:t>
            </a:r>
            <a:r>
              <a:rPr lang="it-IT" dirty="0"/>
              <a:t>). The Home component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3 </a:t>
            </a:r>
            <a:r>
              <a:rPr lang="it-IT" dirty="0" err="1"/>
              <a:t>main</a:t>
            </a:r>
            <a:r>
              <a:rPr lang="it-IT" dirty="0"/>
              <a:t> screens and a </a:t>
            </a:r>
            <a:r>
              <a:rPr lang="it-IT" dirty="0" err="1"/>
              <a:t>tab</a:t>
            </a:r>
            <a:r>
              <a:rPr lang="it-IT" dirty="0"/>
              <a:t> to navigate </a:t>
            </a:r>
            <a:r>
              <a:rPr lang="it-IT" dirty="0" err="1"/>
              <a:t>them</a:t>
            </a:r>
            <a:r>
              <a:rPr lang="it-IT" dirty="0"/>
              <a:t>: </a:t>
            </a:r>
            <a:r>
              <a:rPr lang="it-IT" dirty="0" err="1"/>
              <a:t>Map</a:t>
            </a:r>
            <a:r>
              <a:rPr lang="it-IT" dirty="0"/>
              <a:t>, </a:t>
            </a:r>
            <a:r>
              <a:rPr lang="it-IT" dirty="0" err="1"/>
              <a:t>Profile</a:t>
            </a:r>
            <a:r>
              <a:rPr lang="it-IT" dirty="0"/>
              <a:t>, Movies.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To navigate </a:t>
            </a:r>
            <a:r>
              <a:rPr lang="it-IT" dirty="0" err="1"/>
              <a:t>between</a:t>
            </a:r>
            <a:r>
              <a:rPr lang="it-IT" dirty="0"/>
              <a:t> screens, the </a:t>
            </a:r>
            <a:r>
              <a:rPr lang="it-IT" dirty="0" err="1"/>
              <a:t>navigation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accessed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props</a:t>
            </a:r>
            <a:r>
              <a:rPr lang="it-IT" dirty="0"/>
              <a:t> </a:t>
            </a:r>
            <a:r>
              <a:rPr lang="it-IT" dirty="0" err="1"/>
              <a:t>passed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screens </a:t>
            </a:r>
            <a:r>
              <a:rPr lang="it-IT" dirty="0" err="1"/>
              <a:t>along</a:t>
            </a:r>
            <a:r>
              <a:rPr lang="it-IT" dirty="0"/>
              <a:t> with </a:t>
            </a:r>
            <a:r>
              <a:rPr lang="it-IT" dirty="0" err="1"/>
              <a:t>parameters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accessed</a:t>
            </a:r>
            <a:r>
              <a:rPr lang="it-IT" dirty="0"/>
              <a:t> with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</a:t>
            </a:r>
            <a:r>
              <a:rPr lang="en-GB" dirty="0" err="1"/>
              <a:t>.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en-GB" dirty="0" err="1"/>
              <a:t>.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 the navigation example show the navigation to the map screen, passing the location where the map should focus.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901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Location list item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contexts</a:t>
            </a:r>
            <a:r>
              <a:rPr lang="it-IT" dirty="0"/>
              <a:t>: user </a:t>
            </a:r>
            <a:r>
              <a:rPr lang="it-IT" dirty="0" err="1"/>
              <a:t>contribution</a:t>
            </a:r>
            <a:r>
              <a:rPr lang="it-IT" dirty="0"/>
              <a:t> (</a:t>
            </a:r>
            <a:r>
              <a:rPr lang="it-IT" dirty="0" err="1"/>
              <a:t>modify</a:t>
            </a:r>
            <a:r>
              <a:rPr lang="it-IT" dirty="0"/>
              <a:t>/ad) or list item in movie </a:t>
            </a:r>
            <a:r>
              <a:rPr lang="it-IT" dirty="0" err="1"/>
              <a:t>details</a:t>
            </a:r>
            <a:r>
              <a:rPr lang="it-IT" dirty="0"/>
              <a:t>. The </a:t>
            </a:r>
            <a:r>
              <a:rPr lang="it-IT" dirty="0" err="1"/>
              <a:t>behaviour</a:t>
            </a:r>
            <a:r>
              <a:rPr lang="it-IT" dirty="0"/>
              <a:t> to be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 ‘</a:t>
            </a:r>
            <a:r>
              <a:rPr lang="it-IT" dirty="0" err="1"/>
              <a:t>modify</a:t>
            </a:r>
            <a:r>
              <a:rPr lang="it-IT" dirty="0"/>
              <a:t>’ </a:t>
            </a:r>
            <a:r>
              <a:rPr lang="it-IT" dirty="0" err="1"/>
              <a:t>boolean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passed</a:t>
            </a:r>
            <a:r>
              <a:rPr lang="it-IT" dirty="0"/>
              <a:t> from the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prop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behaviour</a:t>
            </a:r>
            <a:r>
              <a:rPr lang="it-IT" dirty="0"/>
              <a:t> in the first box </a:t>
            </a:r>
            <a:r>
              <a:rPr lang="it-IT" dirty="0" err="1"/>
              <a:t>is</a:t>
            </a:r>
            <a:r>
              <a:rPr lang="it-IT" dirty="0"/>
              <a:t> in </a:t>
            </a:r>
            <a:r>
              <a:rPr lang="it-IT" dirty="0" err="1"/>
              <a:t>edit</a:t>
            </a:r>
            <a:r>
              <a:rPr lang="it-IT" dirty="0"/>
              <a:t> mode: the user can delete from </a:t>
            </a:r>
            <a:r>
              <a:rPr lang="it-IT" dirty="0" err="1"/>
              <a:t>Firebase</a:t>
            </a:r>
            <a:r>
              <a:rPr lang="it-IT" dirty="0"/>
              <a:t> </a:t>
            </a:r>
            <a:r>
              <a:rPr lang="it-IT" dirty="0" err="1"/>
              <a:t>databse</a:t>
            </a:r>
            <a:r>
              <a:rPr lang="it-IT" dirty="0"/>
              <a:t> the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behaviour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in the second </a:t>
            </a:r>
            <a:r>
              <a:rPr lang="it-IT" dirty="0" err="1"/>
              <a:t>yellow</a:t>
            </a:r>
            <a:r>
              <a:rPr lang="it-IT" dirty="0"/>
              <a:t> box (</a:t>
            </a:r>
            <a:r>
              <a:rPr lang="it-IT" dirty="0" err="1"/>
              <a:t>modify</a:t>
            </a:r>
            <a:r>
              <a:rPr lang="it-IT" dirty="0"/>
              <a:t>= false) </a:t>
            </a:r>
            <a:r>
              <a:rPr lang="it-IT" dirty="0" err="1"/>
              <a:t>has</a:t>
            </a:r>
            <a:r>
              <a:rPr lang="it-IT" dirty="0"/>
              <a:t> 3 </a:t>
            </a:r>
            <a:r>
              <a:rPr lang="it-IT" dirty="0" err="1"/>
              <a:t>onPress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: one to </a:t>
            </a:r>
            <a:r>
              <a:rPr lang="it-IT" dirty="0" err="1"/>
              <a:t>save</a:t>
            </a:r>
            <a:r>
              <a:rPr lang="it-IT" dirty="0"/>
              <a:t> the location in </a:t>
            </a:r>
            <a:r>
              <a:rPr lang="it-IT" dirty="0" err="1"/>
              <a:t>Async</a:t>
            </a:r>
            <a:r>
              <a:rPr lang="it-IT" dirty="0"/>
              <a:t> Storage, one to share the location on social </a:t>
            </a:r>
            <a:r>
              <a:rPr lang="it-IT" dirty="0" err="1"/>
              <a:t>medias</a:t>
            </a:r>
            <a:r>
              <a:rPr lang="it-IT" dirty="0"/>
              <a:t> and the </a:t>
            </a:r>
            <a:r>
              <a:rPr lang="it-IT" dirty="0" err="1"/>
              <a:t>third</a:t>
            </a:r>
            <a:r>
              <a:rPr lang="it-IT" dirty="0"/>
              <a:t> one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clicking</a:t>
            </a:r>
            <a:r>
              <a:rPr lang="it-IT" dirty="0"/>
              <a:t> on the location item to show </a:t>
            </a:r>
            <a:r>
              <a:rPr lang="it-IT" dirty="0" err="1"/>
              <a:t>it</a:t>
            </a:r>
            <a:r>
              <a:rPr lang="it-IT" dirty="0"/>
              <a:t> on the </a:t>
            </a:r>
            <a:r>
              <a:rPr lang="it-IT" dirty="0" err="1"/>
              <a:t>map</a:t>
            </a:r>
            <a:r>
              <a:rPr lang="it-IT" dirty="0"/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89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err="1"/>
              <a:t>Favourite</a:t>
            </a:r>
            <a:r>
              <a:rPr lang="it-IT" dirty="0"/>
              <a:t> movies and </a:t>
            </a:r>
            <a:r>
              <a:rPr lang="it-IT" dirty="0" err="1"/>
              <a:t>favourite</a:t>
            </a:r>
            <a:r>
              <a:rPr lang="it-IT" dirty="0"/>
              <a:t> locations are </a:t>
            </a:r>
            <a:r>
              <a:rPr lang="it-IT" dirty="0" err="1"/>
              <a:t>stored</a:t>
            </a:r>
            <a:r>
              <a:rPr lang="it-IT" dirty="0"/>
              <a:t> on device with </a:t>
            </a:r>
            <a:r>
              <a:rPr lang="it-IT" dirty="0" err="1"/>
              <a:t>AsyncStorage</a:t>
            </a:r>
            <a:r>
              <a:rPr lang="it-IT" dirty="0"/>
              <a:t>. The storage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arrays, one for locations and one for movies.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keys and to </a:t>
            </a:r>
            <a:r>
              <a:rPr lang="it-IT" dirty="0" err="1"/>
              <a:t>get</a:t>
            </a:r>
            <a:r>
              <a:rPr lang="it-IT" dirty="0"/>
              <a:t> one or the </a:t>
            </a:r>
            <a:r>
              <a:rPr lang="it-IT" dirty="0" err="1"/>
              <a:t>other</a:t>
            </a:r>
            <a:r>
              <a:rPr lang="it-IT" dirty="0"/>
              <a:t> list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select</a:t>
            </a:r>
            <a:r>
              <a:rPr lang="it-IT" dirty="0"/>
              <a:t> one of </a:t>
            </a:r>
            <a:r>
              <a:rPr lang="it-IT" dirty="0" err="1"/>
              <a:t>these</a:t>
            </a:r>
            <a:r>
              <a:rPr lang="it-IT" dirty="0"/>
              <a:t> keys. The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add</a:t>
            </a:r>
            <a:r>
              <a:rPr lang="it-IT" dirty="0"/>
              <a:t>, </a:t>
            </a:r>
            <a:r>
              <a:rPr lang="it-IT" dirty="0" err="1"/>
              <a:t>remove</a:t>
            </a:r>
            <a:r>
              <a:rPr lang="it-IT" dirty="0"/>
              <a:t>, </a:t>
            </a:r>
            <a:r>
              <a:rPr lang="it-IT" dirty="0" err="1"/>
              <a:t>get</a:t>
            </a:r>
            <a:r>
              <a:rPr lang="it-IT" dirty="0"/>
              <a:t>)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logic</a:t>
            </a:r>
            <a:r>
              <a:rPr lang="it-IT" dirty="0"/>
              <a:t> so </a:t>
            </a:r>
            <a:r>
              <a:rPr lang="it-IT" dirty="0" err="1"/>
              <a:t>that’s</a:t>
            </a:r>
            <a:r>
              <a:rPr lang="it-IT" dirty="0"/>
              <a:t> </a:t>
            </a: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once, and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collectionName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selects</a:t>
            </a:r>
            <a:r>
              <a:rPr lang="it-IT" dirty="0"/>
              <a:t> movies or locations array. </a:t>
            </a:r>
            <a:r>
              <a:rPr lang="it-IT" dirty="0" err="1"/>
              <a:t>Inserting</a:t>
            </a:r>
            <a:r>
              <a:rPr lang="it-IT" dirty="0"/>
              <a:t> a new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a check </a:t>
            </a:r>
            <a:r>
              <a:rPr lang="it-IT" dirty="0" err="1"/>
              <a:t>because</a:t>
            </a:r>
            <a:r>
              <a:rPr lang="it-IT" dirty="0"/>
              <a:t> the items are </a:t>
            </a:r>
            <a:r>
              <a:rPr lang="it-IT" dirty="0" err="1"/>
              <a:t>stored</a:t>
            </a:r>
            <a:r>
              <a:rPr lang="it-IT" dirty="0"/>
              <a:t> in a </a:t>
            </a:r>
            <a:r>
              <a:rPr lang="it-IT" dirty="0" err="1"/>
              <a:t>child</a:t>
            </a:r>
            <a:r>
              <a:rPr lang="it-IT" dirty="0"/>
              <a:t> array (2 </a:t>
            </a:r>
            <a:r>
              <a:rPr lang="it-IT" dirty="0" err="1"/>
              <a:t>async</a:t>
            </a:r>
            <a:r>
              <a:rPr lang="it-IT" dirty="0"/>
              <a:t> storage keys for the arrays). To </a:t>
            </a:r>
            <a:r>
              <a:rPr lang="it-IT" dirty="0" err="1"/>
              <a:t>add</a:t>
            </a:r>
            <a:r>
              <a:rPr lang="it-IT" dirty="0"/>
              <a:t> a new item </a:t>
            </a:r>
            <a:r>
              <a:rPr lang="it-IT" dirty="0" err="1"/>
              <a:t>we</a:t>
            </a:r>
            <a:r>
              <a:rPr lang="it-IT" dirty="0"/>
              <a:t> download the </a:t>
            </a:r>
            <a:r>
              <a:rPr lang="it-IT" dirty="0" err="1"/>
              <a:t>collection</a:t>
            </a:r>
            <a:r>
              <a:rPr lang="it-IT" dirty="0"/>
              <a:t> from </a:t>
            </a:r>
            <a:r>
              <a:rPr lang="it-IT" dirty="0" err="1"/>
              <a:t>async</a:t>
            </a:r>
            <a:r>
              <a:rPr lang="it-IT" dirty="0"/>
              <a:t> storage, parse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an array, </a:t>
            </a:r>
            <a:r>
              <a:rPr lang="it-IT" dirty="0" err="1"/>
              <a:t>add</a:t>
            </a:r>
            <a:r>
              <a:rPr lang="it-IT" dirty="0"/>
              <a:t> the item and </a:t>
            </a:r>
            <a:r>
              <a:rPr lang="it-IT" dirty="0" err="1"/>
              <a:t>push</a:t>
            </a:r>
            <a:r>
              <a:rPr lang="it-IT" dirty="0"/>
              <a:t> the array </a:t>
            </a:r>
            <a:r>
              <a:rPr lang="it-IT" dirty="0" err="1"/>
              <a:t>again</a:t>
            </a:r>
            <a:r>
              <a:rPr lang="it-IT" dirty="0"/>
              <a:t> up.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E6AD-A1B4-4CF1-86CC-0A02051B2D12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60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AA0ED6-C41E-4DC6-BE49-473155AD1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6A3512-B08B-4B8A-AE94-E1C65D5DF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247F2B-6D30-47F2-BD2D-D8F1621CB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FEC533-3E2F-4D13-A7E3-8FE6AFC3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311852-16C1-4663-B238-CC9ACB73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44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16305E-D244-4068-A5FB-856E224F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6448FF-9837-419D-A942-F4DACB4B0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80EDDE-E9A2-46D2-94BA-E8543558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364268-657F-4AB3-9231-0FA5B348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F7CA42-2251-4F5F-B92F-7DBBD5D9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3864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7204C1D-1032-4E60-BFCB-656ADEA37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86F4F59-8298-4F37-A24E-461893132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9218DC-51D0-4D6F-99BA-B14B146A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7414C8-F2AA-4E11-98AF-566C587A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32FA80-DB33-4527-A918-307FF5C4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26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D83F37-4E6C-4D4A-AD85-AF2B8837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6E2B94-0DED-4DFC-AE1E-880C8150C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C7E36A-8BA9-4097-A55A-7424EB98A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BE5492-5566-4EDF-8FA6-F7A1701D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DE8BAF-354F-4416-B192-B1FA5D26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619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44DD13-B052-4CE2-AE14-E0564508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F5E9A7-DE95-474F-9442-CB0431ABB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1D359F-D9E3-4692-924A-076D7998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73355D-B07C-4677-B8C4-948B468A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5D109A-687A-4633-996A-9E8E1D00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12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359ED3-4C5E-43AE-A917-F9CE14DC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D11DC1-9EB9-4D16-BB70-08245EACB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F35C41D-4971-452C-B2AE-C5E3E55BD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E0E6F2-9B78-4412-A566-E7F35CA6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6E71C5C-CA6D-409B-B966-99175B492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2BDB1B-DA84-401B-94EA-300629375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276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BC6E90-9F48-4D19-A441-66825109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D1842C-5702-41BC-93C1-64F72271D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9D3B10D-C609-4BFF-90B0-27D39013B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AB8DB4B-81E3-4A5C-903F-A0C3FE53F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EE4A2C-6525-49A3-BAF2-7C1EB2CD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A483E62-4F4A-489D-8E90-C5DEE02B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CA83789-E44D-40B9-B1E9-73E2AE2A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53355CC-DE32-4667-9D95-412FB4E6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56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EBE17-2233-4823-9978-EEAD833F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CB4AA3-230D-4653-843E-4C26A3731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06663-8149-4D6D-8FB6-B2411DDD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FD4B33-15E6-4C03-AE81-2C1AA557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817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BE06866-6470-4E48-B747-C6570C0F2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08F8A62-0931-4AAD-9D62-64287D0E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C6A97F-DEC4-47A8-91AD-0815AAE2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16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874BE-4846-4AE1-A304-591945C7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B644E8-AF01-40D7-B12F-6F161E897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3E78B8F-8395-4DC0-8101-406310896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60D7CE-1349-4A1F-9799-CAAD6311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FC94CB-0A89-481C-87F9-7DB3389D5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3362A3-C7FA-42E9-9280-F35FDFD7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61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129FFD-721A-4E5D-95A3-9F0306BE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D12DA0E-9BEE-43C2-AA22-A8CCD8283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C01273F-2BE4-4434-ABA9-5F56F5805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BF329-C899-4310-A7F0-C1A4240B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1EC2D13-1B5D-49A7-86A0-A9AA57EE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6273CB0-86DF-445F-946C-7899FF4D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6150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2FA8A6-475F-4134-B051-A3DE6E40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172DFC-7315-4073-B8C5-9F581C9EC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CA4052-796E-41E5-B452-817367CEF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C1151-3B5F-49A6-8C6A-3ECD738774E4}" type="datetimeFigureOut">
              <a:rPr lang="it-IT" smtClean="0"/>
              <a:t>25/05/2020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F9CB214-D8DD-414D-A0F5-6DB2C6D8F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D8C494-F9AD-4E2F-8100-46CAC8A73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EE96D-E7A9-4834-B631-8766D6794B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88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lmproject-87d6c.firebaseio.com/movies/.j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9">
            <a:extLst>
              <a:ext uri="{FF2B5EF4-FFF2-40B4-BE49-F238E27FC236}">
                <a16:creationId xmlns:a16="http://schemas.microsoft.com/office/drawing/2014/main" id="{293E7821-FBF0-49FA-BE62-F0EBD8DDD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6" t="31499" r="25133" b="25273"/>
          <a:stretch>
            <a:fillRect/>
          </a:stretch>
        </p:blipFill>
        <p:spPr bwMode="auto">
          <a:xfrm>
            <a:off x="5033963" y="2274888"/>
            <a:ext cx="2124075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917FFC9-1DBE-44EE-A4FA-FDC3D50AF1F8}"/>
              </a:ext>
            </a:extLst>
          </p:cNvPr>
          <p:cNvSpPr/>
          <p:nvPr/>
        </p:nvSpPr>
        <p:spPr>
          <a:xfrm>
            <a:off x="3100857" y="889000"/>
            <a:ext cx="599029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5400" dirty="0">
                <a:ln w="0"/>
                <a:solidFill>
                  <a:srgbClr val="004F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App </a:t>
            </a:r>
            <a:r>
              <a:rPr lang="it-IT" sz="5400" dirty="0" err="1">
                <a:ln w="0"/>
                <a:solidFill>
                  <a:srgbClr val="004F5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Implementation</a:t>
            </a:r>
            <a:endParaRPr lang="it-IT" sz="5400" dirty="0">
              <a:ln w="0"/>
              <a:solidFill>
                <a:srgbClr val="004F5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665356D-3776-445E-B91F-7D65855F3B1D}"/>
              </a:ext>
            </a:extLst>
          </p:cNvPr>
          <p:cNvSpPr/>
          <p:nvPr/>
        </p:nvSpPr>
        <p:spPr>
          <a:xfrm>
            <a:off x="3048000" y="50456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altLang="it-IT" dirty="0"/>
              <a:t>Elizabeta Budini</a:t>
            </a:r>
          </a:p>
          <a:p>
            <a:pPr algn="ctr"/>
            <a:r>
              <a:rPr lang="it-IT" altLang="it-IT" dirty="0" err="1"/>
              <a:t>Student</a:t>
            </a:r>
            <a:r>
              <a:rPr lang="it-IT" altLang="it-IT" dirty="0"/>
              <a:t> ID: 19147099</a:t>
            </a:r>
          </a:p>
          <a:p>
            <a:pPr algn="ctr"/>
            <a:r>
              <a:rPr lang="it-IT" altLang="it-IT" dirty="0"/>
              <a:t>Birmingham City University</a:t>
            </a:r>
          </a:p>
          <a:p>
            <a:pPr algn="ctr"/>
            <a:r>
              <a:rPr lang="it-IT" altLang="it-IT" dirty="0"/>
              <a:t>Date: 26/05/2020</a:t>
            </a:r>
          </a:p>
        </p:txBody>
      </p:sp>
    </p:spTree>
    <p:extLst>
      <p:ext uri="{BB962C8B-B14F-4D97-AF65-F5344CB8AC3E}">
        <p14:creationId xmlns:p14="http://schemas.microsoft.com/office/powerpoint/2010/main" val="312371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EB5B9C-D109-44F9-861B-06BED11A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it-IT" dirty="0"/>
              <a:t>6. Web services</a:t>
            </a:r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21A73D-B089-4EFF-A333-B44E9CF28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4" t="20108" r="39605" b="12496"/>
          <a:stretch/>
        </p:blipFill>
        <p:spPr>
          <a:xfrm>
            <a:off x="7311188" y="1010654"/>
            <a:ext cx="4042612" cy="4830625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000161C0-AFDA-453B-8242-BBF712EFB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21" y="1229895"/>
            <a:ext cx="6140116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async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getMovieDetails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//find movie from firebase database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var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firebaseK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await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database</a:t>
            </a:r>
            <a:b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'/movies'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orderByChild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idIMDB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equalTo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'value'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function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(snapshot)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snapshot.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movie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snapshot.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()[key]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firebaseK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key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firebaseKey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firebaseK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movieDetails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movie})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//new IDs created when user adds a new location are not recognized by React Native so we use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Object.values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locationList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Object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values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movie.filmingLocations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nLocations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Object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values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movie.filmingLocations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var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directors = []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//extract director names and separate with comma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directors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directors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(item =&gt; item.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join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 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directors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directors})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isLoading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7E874FD-6CE5-437D-8276-CF179BC567E9}"/>
              </a:ext>
            </a:extLst>
          </p:cNvPr>
          <p:cNvSpPr/>
          <p:nvPr/>
        </p:nvSpPr>
        <p:spPr>
          <a:xfrm>
            <a:off x="838200" y="3104044"/>
            <a:ext cx="2081463" cy="44126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5581715-B81A-4FC7-80A6-83FA8F159B97}"/>
              </a:ext>
            </a:extLst>
          </p:cNvPr>
          <p:cNvSpPr/>
          <p:nvPr/>
        </p:nvSpPr>
        <p:spPr>
          <a:xfrm>
            <a:off x="838199" y="5660190"/>
            <a:ext cx="3846096" cy="2131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49CD75A-5122-4B0D-BAEE-9290F8851F39}"/>
              </a:ext>
            </a:extLst>
          </p:cNvPr>
          <p:cNvCxnSpPr/>
          <p:nvPr/>
        </p:nvCxnSpPr>
        <p:spPr>
          <a:xfrm flipV="1">
            <a:off x="1844842" y="1411705"/>
            <a:ext cx="5466346" cy="8983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35D956A-B9A9-4064-8614-D2210AE89C79}"/>
              </a:ext>
            </a:extLst>
          </p:cNvPr>
          <p:cNvCxnSpPr>
            <a:cxnSpLocks/>
          </p:cNvCxnSpPr>
          <p:nvPr/>
        </p:nvCxnSpPr>
        <p:spPr>
          <a:xfrm>
            <a:off x="2470484" y="2484534"/>
            <a:ext cx="5317955" cy="1683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19">
            <a:extLst>
              <a:ext uri="{FF2B5EF4-FFF2-40B4-BE49-F238E27FC236}">
                <a16:creationId xmlns:a16="http://schemas.microsoft.com/office/drawing/2014/main" id="{7A17C8DF-26B5-49D1-AB3A-A08D3678F5BB}"/>
              </a:ext>
            </a:extLst>
          </p:cNvPr>
          <p:cNvSpPr/>
          <p:nvPr/>
        </p:nvSpPr>
        <p:spPr>
          <a:xfrm>
            <a:off x="6678498" y="471155"/>
            <a:ext cx="5307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https://filmproject-87d6c.firebaseio.com/movies/.json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315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C2F48F6-A59F-48C1-886A-BFFF35FC1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22911" r="39474" b="14340"/>
          <a:stretch/>
        </p:blipFill>
        <p:spPr>
          <a:xfrm>
            <a:off x="445789" y="1819426"/>
            <a:ext cx="5281243" cy="347275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EB5B9C-D109-44F9-861B-06BED11A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it-IT" dirty="0"/>
              <a:t>6. Web services</a:t>
            </a:r>
            <a:endParaRPr lang="en-GB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7E874FD-6CE5-437D-8276-CF179BC567E9}"/>
              </a:ext>
            </a:extLst>
          </p:cNvPr>
          <p:cNvSpPr/>
          <p:nvPr/>
        </p:nvSpPr>
        <p:spPr>
          <a:xfrm>
            <a:off x="1140684" y="4058653"/>
            <a:ext cx="4586348" cy="9304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CE8F4E-E401-42BE-A869-C1045D481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351" y="734458"/>
            <a:ext cx="4856747" cy="47089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…..[…]…..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CC7832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locationAdd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newLocation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remarks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'key firebase location:'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await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filmingLocRef.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locationAdd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RNToasty.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Success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'Thank you for your contribution. Item added'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(action ===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'modify'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await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filmingLocRef.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child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update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locationAdd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RNToasty.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Success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'Thank you for your contribution. Item updated'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await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filmingLocRef.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child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remove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RNToasty.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Success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'Thank you for your contribution. Item removed'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55B1C27-0DBF-4029-BC61-04AAA3B071FF}"/>
              </a:ext>
            </a:extLst>
          </p:cNvPr>
          <p:cNvSpPr/>
          <p:nvPr/>
        </p:nvSpPr>
        <p:spPr>
          <a:xfrm>
            <a:off x="7010400" y="1179096"/>
            <a:ext cx="1718821" cy="8452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D7AA691-E6B1-4777-AC70-B4E3589E899C}"/>
              </a:ext>
            </a:extLst>
          </p:cNvPr>
          <p:cNvCxnSpPr>
            <a:stCxn id="13" idx="1"/>
            <a:endCxn id="11" idx="3"/>
          </p:cNvCxnSpPr>
          <p:nvPr/>
        </p:nvCxnSpPr>
        <p:spPr>
          <a:xfrm flipH="1">
            <a:off x="5727032" y="1601730"/>
            <a:ext cx="1283368" cy="292214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3F89C9-AE77-418E-8974-1CF14D676F04}"/>
              </a:ext>
            </a:extLst>
          </p:cNvPr>
          <p:cNvSpPr txBox="1"/>
          <p:nvPr/>
        </p:nvSpPr>
        <p:spPr>
          <a:xfrm>
            <a:off x="7010400" y="240632"/>
            <a:ext cx="179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manageItem</a:t>
            </a:r>
            <a:r>
              <a:rPr lang="it-IT" dirty="0"/>
              <a:t>()</a:t>
            </a:r>
            <a:endParaRPr lang="en-GB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FDCD380-8B19-4B5F-B385-84BDEFEF3D2B}"/>
              </a:ext>
            </a:extLst>
          </p:cNvPr>
          <p:cNvSpPr txBox="1"/>
          <p:nvPr/>
        </p:nvSpPr>
        <p:spPr>
          <a:xfrm>
            <a:off x="404599" y="1216943"/>
            <a:ext cx="618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Add</a:t>
            </a:r>
            <a:r>
              <a:rPr lang="it-IT" dirty="0"/>
              <a:t>/</a:t>
            </a:r>
            <a:r>
              <a:rPr lang="it-IT" dirty="0" err="1"/>
              <a:t>modify</a:t>
            </a:r>
            <a:r>
              <a:rPr lang="it-IT" dirty="0"/>
              <a:t>/</a:t>
            </a:r>
            <a:r>
              <a:rPr lang="it-IT" dirty="0" err="1"/>
              <a:t>remove</a:t>
            </a:r>
            <a:r>
              <a:rPr lang="it-IT" dirty="0"/>
              <a:t> item: user </a:t>
            </a:r>
            <a:r>
              <a:rPr lang="it-IT" dirty="0" err="1"/>
              <a:t>contribution</a:t>
            </a:r>
            <a:r>
              <a:rPr lang="it-IT" dirty="0"/>
              <a:t> to app database</a:t>
            </a:r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839EB2-EBD2-4775-B83F-F7D2FABEB3CB}"/>
              </a:ext>
            </a:extLst>
          </p:cNvPr>
          <p:cNvSpPr txBox="1"/>
          <p:nvPr/>
        </p:nvSpPr>
        <p:spPr>
          <a:xfrm>
            <a:off x="320299" y="5525333"/>
            <a:ext cx="266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modify</a:t>
            </a:r>
            <a:r>
              <a:rPr lang="it-IT" dirty="0"/>
              <a:t>/</a:t>
            </a:r>
            <a:r>
              <a:rPr lang="it-IT" dirty="0" err="1"/>
              <a:t>add</a:t>
            </a:r>
            <a:endParaRPr lang="en-GB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B4C774A1-34F2-4FA6-A4A7-DCB46AE7F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83" y="5872337"/>
            <a:ext cx="7700211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onPress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{() =&gt;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manageItem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newLocation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lang="en-US" altLang="en-US" sz="1400" dirty="0">
                <a:solidFill>
                  <a:srgbClr val="CC7832"/>
                </a:solidFill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oldLocation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firebaseKey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'modify'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then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navigation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goBack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A91FFAA-398D-461F-82C9-47563B6C83F7}"/>
              </a:ext>
            </a:extLst>
          </p:cNvPr>
          <p:cNvSpPr/>
          <p:nvPr/>
        </p:nvSpPr>
        <p:spPr>
          <a:xfrm>
            <a:off x="7119891" y="4668253"/>
            <a:ext cx="4626319" cy="16538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8C22FA9-507D-424C-A674-431B993D7EE2}"/>
              </a:ext>
            </a:extLst>
          </p:cNvPr>
          <p:cNvSpPr/>
          <p:nvPr/>
        </p:nvSpPr>
        <p:spPr>
          <a:xfrm>
            <a:off x="7119891" y="3745946"/>
            <a:ext cx="4626319" cy="16538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BBF92FB-F24A-4F65-9F97-BA47914A51CB}"/>
              </a:ext>
            </a:extLst>
          </p:cNvPr>
          <p:cNvSpPr/>
          <p:nvPr/>
        </p:nvSpPr>
        <p:spPr>
          <a:xfrm>
            <a:off x="7101089" y="2637499"/>
            <a:ext cx="4626319" cy="16538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B1936A4-B9F3-4F54-8D57-FB56CB693009}"/>
              </a:ext>
            </a:extLst>
          </p:cNvPr>
          <p:cNvSpPr txBox="1"/>
          <p:nvPr/>
        </p:nvSpPr>
        <p:spPr>
          <a:xfrm>
            <a:off x="11120347" y="226816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ADD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D0F2CCC-4D7F-4D58-98A8-DEF3095E4647}"/>
              </a:ext>
            </a:extLst>
          </p:cNvPr>
          <p:cNvSpPr txBox="1"/>
          <p:nvPr/>
        </p:nvSpPr>
        <p:spPr>
          <a:xfrm>
            <a:off x="10774903" y="334820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MODIFY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1A64F0C-FE88-41DA-BAEC-CD8FB128D6C8}"/>
              </a:ext>
            </a:extLst>
          </p:cNvPr>
          <p:cNvSpPr txBox="1"/>
          <p:nvPr/>
        </p:nvSpPr>
        <p:spPr>
          <a:xfrm>
            <a:off x="10715208" y="4280662"/>
            <a:ext cx="10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REMOVE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7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EB5B9C-D109-44F9-861B-06BED11A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it-IT" dirty="0"/>
              <a:t>6. Web services</a:t>
            </a:r>
            <a:endParaRPr lang="en-GB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DA88CA8-1743-4D4A-B515-6DD92DE2A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471516"/>
            <a:ext cx="4989094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algoliasearch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algoliasearch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database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'./firebase'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configure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algolia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algoliasearch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(ALGOLIA_ID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ALGOLIA_ADMIN_KEY)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 =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initIndex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(ALGOLIA_INDEX_NAME)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movieRef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database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'/movies'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movieRef.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child_added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addOrUpdateIndexRecord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movieRef.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child_changed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addOrUpdateIndexRecord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movieRef.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child_removed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deleteIndexRecord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function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addOrUpdateIndexRecord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(contact)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Get Firebase object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record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contact.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val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Specify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Algolia's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objectID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using the Firebase object key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record.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objectID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contact.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key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Add or update object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saveObject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(record)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then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'Firebase object indexed 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Algolia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record.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objectID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catch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(error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'Error when indexing contact into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Algolia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error)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process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exit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C0CC2CF-C7A4-4FB9-A463-7B8BF88AC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708" y="1229895"/>
            <a:ext cx="5257800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export default class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MovieSearch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React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.Component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constructor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handleClick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handleClick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bind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handleClick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(item)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navigation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navigate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MovieCard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movie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item})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//Adapted from https://blog.expo.io/using-algolia-to-implement-search-within-an-expo-firebase-project-da66e3aa8239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/*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InstantSearch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is 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Algolia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Componenet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to search in a Firebase database which doesn't have indexing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*/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render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&lt;View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mainContainer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InstantSearch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searchClient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indexName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'movies'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&lt;View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searchContainer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ConnectedSearchBar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/&gt;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&lt;/View&gt;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ConnectedHits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navigation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navigation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InstantSearch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&lt;/View&gt;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12AD1C9D-81FE-4041-994F-7064F7A759AC}"/>
              </a:ext>
            </a:extLst>
          </p:cNvPr>
          <p:cNvSpPr/>
          <p:nvPr/>
        </p:nvSpPr>
        <p:spPr>
          <a:xfrm>
            <a:off x="6635867" y="4610678"/>
            <a:ext cx="4626319" cy="16538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0EB2215-C1FA-4D50-83E9-FC395D2E1B75}"/>
              </a:ext>
            </a:extLst>
          </p:cNvPr>
          <p:cNvSpPr/>
          <p:nvPr/>
        </p:nvSpPr>
        <p:spPr>
          <a:xfrm>
            <a:off x="886325" y="2940548"/>
            <a:ext cx="4535905" cy="68722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C34A9CC-6439-427D-8E93-AE8016459549}"/>
              </a:ext>
            </a:extLst>
          </p:cNvPr>
          <p:cNvSpPr txBox="1"/>
          <p:nvPr/>
        </p:nvSpPr>
        <p:spPr>
          <a:xfrm>
            <a:off x="6364708" y="749774"/>
            <a:ext cx="17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Search</a:t>
            </a:r>
            <a:r>
              <a:rPr lang="it-IT" dirty="0"/>
              <a:t> movie</a:t>
            </a:r>
            <a:endParaRPr lang="en-GB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33063B5-7AF9-4553-9A97-75ACFB290FAD}"/>
              </a:ext>
            </a:extLst>
          </p:cNvPr>
          <p:cNvSpPr txBox="1"/>
          <p:nvPr/>
        </p:nvSpPr>
        <p:spPr>
          <a:xfrm>
            <a:off x="746759" y="1130919"/>
            <a:ext cx="24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Algolia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967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EB5B9C-D109-44F9-861B-06BED11A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it-IT" dirty="0"/>
              <a:t>7. </a:t>
            </a:r>
            <a:r>
              <a:rPr lang="it-IT" dirty="0" err="1"/>
              <a:t>Additional</a:t>
            </a:r>
            <a:r>
              <a:rPr lang="it-IT" dirty="0"/>
              <a:t> frameworks</a:t>
            </a:r>
            <a:endParaRPr lang="en-GB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C34A9CC-6439-427D-8E93-AE8016459549}"/>
              </a:ext>
            </a:extLst>
          </p:cNvPr>
          <p:cNvSpPr txBox="1"/>
          <p:nvPr/>
        </p:nvSpPr>
        <p:spPr>
          <a:xfrm>
            <a:off x="6545179" y="459232"/>
            <a:ext cx="222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Social media share</a:t>
            </a:r>
            <a:endParaRPr lang="en-GB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33063B5-7AF9-4553-9A97-75ACFB290FAD}"/>
              </a:ext>
            </a:extLst>
          </p:cNvPr>
          <p:cNvSpPr txBox="1"/>
          <p:nvPr/>
        </p:nvSpPr>
        <p:spPr>
          <a:xfrm>
            <a:off x="746759" y="1130919"/>
            <a:ext cx="303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GeoLocation</a:t>
            </a:r>
            <a:r>
              <a:rPr lang="it-IT" dirty="0"/>
              <a:t> and </a:t>
            </a:r>
            <a:r>
              <a:rPr lang="it-IT" dirty="0" err="1"/>
              <a:t>Geocoder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67247C-4FB2-4923-A839-765577949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33" y="1767007"/>
            <a:ext cx="4500364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Geolocation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watchPosition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(position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let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region =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latitude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position.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coords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latitude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longitude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position.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coords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longitude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latitudeDelta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0.00922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1.5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longitudeDelta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0.00421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1.5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onRegionChange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(region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region.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latitude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region.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longitude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62204A0-8617-4CA7-A45C-CB38F1589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33" y="3695756"/>
            <a:ext cx="4500364" cy="24929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Geocoder.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from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(loc)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then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(json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location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results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geometry.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//focus on location given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let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region =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latitude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location.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longitude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location.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latitudeDelta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0.00622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1.5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longitudeDelta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0.00221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1.5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onRegionChange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(region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region.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latitude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region.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longitude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catch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(error =&gt;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warn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(error))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0451541-A62A-44C0-87BB-D85EBB8C1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179" y="1015806"/>
            <a:ext cx="5031657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share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idIMDB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'https://www.imdb.com/title/'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idIMDB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'/'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Share.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open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then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catch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err &amp;&amp;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AFE6C02-8B06-47CB-824D-530620558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179" y="3141758"/>
            <a:ext cx="5031657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share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(location)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Geocoder.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from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(location)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then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(json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coords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results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geometry.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var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'https://www.google.com/maps/?q='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coords.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lat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coords.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Share.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open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message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.movieDetails.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was filmed here!'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then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(res)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catch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err &amp;&amp;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catch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(error =&gt;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warn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(error))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789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EB5B9C-D109-44F9-861B-06BED11A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it-IT" dirty="0"/>
              <a:t>7. </a:t>
            </a:r>
            <a:r>
              <a:rPr lang="it-IT" dirty="0" err="1"/>
              <a:t>Additional</a:t>
            </a:r>
            <a:r>
              <a:rPr lang="it-IT" dirty="0"/>
              <a:t> frameworks</a:t>
            </a:r>
            <a:endParaRPr lang="en-GB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C34A9CC-6439-427D-8E93-AE8016459549}"/>
              </a:ext>
            </a:extLst>
          </p:cNvPr>
          <p:cNvSpPr txBox="1"/>
          <p:nvPr/>
        </p:nvSpPr>
        <p:spPr>
          <a:xfrm>
            <a:off x="7170822" y="131366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WebView</a:t>
            </a:r>
            <a:endParaRPr lang="en-GB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33063B5-7AF9-4553-9A97-75ACFB290FAD}"/>
              </a:ext>
            </a:extLst>
          </p:cNvPr>
          <p:cNvSpPr txBox="1"/>
          <p:nvPr/>
        </p:nvSpPr>
        <p:spPr>
          <a:xfrm>
            <a:off x="811502" y="1313664"/>
            <a:ext cx="186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Authentication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014F11-4169-45CA-9243-2643EA2EB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02" y="1800050"/>
            <a:ext cx="4455696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handleLogin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()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{email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password}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auth</a:t>
            </a:r>
            <a:b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signInWithEmailAndPassword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(email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password)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then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=&gt;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.navigation.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navigate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'Main'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catch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(error =&gt;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errorMessage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error.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message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46740AD-0D40-4070-9A06-8229C33F6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" t="14719" r="50000" b="25134"/>
          <a:stretch/>
        </p:blipFill>
        <p:spPr>
          <a:xfrm>
            <a:off x="929814" y="3484845"/>
            <a:ext cx="4219073" cy="29069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78E5D4A-2013-4223-87E9-B57D37D27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822" y="1800050"/>
            <a:ext cx="373781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&lt;WebView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imageStyle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javaScriptEnabled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movieDetails.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trailer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.qualities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videoURL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D54C9C0-313D-40D8-BDDE-F7614CC17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95" t="28949" r="25921" b="14135"/>
          <a:stretch/>
        </p:blipFill>
        <p:spPr>
          <a:xfrm>
            <a:off x="6096000" y="3429000"/>
            <a:ext cx="5374105" cy="30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0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7B0F89F-89B4-4B2D-960C-F3BAC86E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8. </a:t>
            </a:r>
            <a:r>
              <a:rPr lang="it-IT" dirty="0" err="1"/>
              <a:t>Conclusions</a:t>
            </a:r>
            <a:endParaRPr lang="en-GB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3265339-CBDC-4BF7-9485-B54333469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Implemented</a:t>
            </a:r>
            <a:r>
              <a:rPr lang="it-IT" dirty="0"/>
              <a:t> features:</a:t>
            </a:r>
          </a:p>
          <a:p>
            <a:pPr lvl="1"/>
            <a:r>
              <a:rPr lang="it-IT" dirty="0" err="1"/>
              <a:t>Succesfully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 cross-</a:t>
            </a:r>
            <a:r>
              <a:rPr lang="it-IT" dirty="0" err="1"/>
              <a:t>platform</a:t>
            </a:r>
            <a:r>
              <a:rPr lang="it-IT" dirty="0"/>
              <a:t> app easy and intuitive to use.</a:t>
            </a:r>
          </a:p>
          <a:p>
            <a:pPr lvl="1"/>
            <a:r>
              <a:rPr lang="it-IT" dirty="0"/>
              <a:t>User can login, </a:t>
            </a:r>
            <a:r>
              <a:rPr lang="it-IT" dirty="0" err="1"/>
              <a:t>persist</a:t>
            </a:r>
            <a:r>
              <a:rPr lang="it-IT" dirty="0"/>
              <a:t> data on device and </a:t>
            </a:r>
            <a:r>
              <a:rPr lang="it-IT" dirty="0" err="1"/>
              <a:t>modify</a:t>
            </a:r>
            <a:r>
              <a:rPr lang="it-IT" dirty="0"/>
              <a:t> the </a:t>
            </a:r>
            <a:r>
              <a:rPr lang="it-IT" dirty="0" err="1"/>
              <a:t>Firebase</a:t>
            </a:r>
            <a:r>
              <a:rPr lang="it-IT" dirty="0"/>
              <a:t> database.</a:t>
            </a:r>
          </a:p>
          <a:p>
            <a:pPr lvl="1"/>
            <a:r>
              <a:rPr lang="it-IT" dirty="0" err="1"/>
              <a:t>Additional</a:t>
            </a:r>
            <a:r>
              <a:rPr lang="it-IT" dirty="0"/>
              <a:t> frameworks </a:t>
            </a:r>
            <a:r>
              <a:rPr lang="it-IT" dirty="0" err="1"/>
              <a:t>implemented</a:t>
            </a:r>
            <a:r>
              <a:rPr lang="it-IT" dirty="0"/>
              <a:t>: </a:t>
            </a:r>
            <a:r>
              <a:rPr lang="it-IT" dirty="0" err="1"/>
              <a:t>Geolocation</a:t>
            </a:r>
            <a:r>
              <a:rPr lang="it-IT" dirty="0"/>
              <a:t>, social media.</a:t>
            </a:r>
          </a:p>
          <a:p>
            <a:endParaRPr lang="it-IT" dirty="0"/>
          </a:p>
          <a:p>
            <a:r>
              <a:rPr lang="it-IT" dirty="0"/>
              <a:t>Future challenges:</a:t>
            </a:r>
          </a:p>
          <a:p>
            <a:pPr lvl="1"/>
            <a:r>
              <a:rPr lang="it-IT" dirty="0" err="1"/>
              <a:t>Verify</a:t>
            </a:r>
            <a:r>
              <a:rPr lang="it-IT" dirty="0"/>
              <a:t> user location and </a:t>
            </a:r>
            <a:r>
              <a:rPr lang="it-IT" dirty="0" err="1"/>
              <a:t>give</a:t>
            </a:r>
            <a:r>
              <a:rPr lang="it-IT" dirty="0"/>
              <a:t> badge to motivate the user on travel for </a:t>
            </a:r>
            <a:r>
              <a:rPr lang="it-IT" dirty="0" err="1"/>
              <a:t>filming</a:t>
            </a:r>
            <a:r>
              <a:rPr lang="it-IT" dirty="0"/>
              <a:t> locations</a:t>
            </a:r>
          </a:p>
          <a:p>
            <a:pPr lvl="1"/>
            <a:r>
              <a:rPr lang="it-IT" dirty="0" err="1"/>
              <a:t>Push</a:t>
            </a:r>
            <a:r>
              <a:rPr lang="it-IT" dirty="0"/>
              <a:t> </a:t>
            </a:r>
            <a:r>
              <a:rPr lang="it-IT" dirty="0" err="1"/>
              <a:t>notification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due to limited time</a:t>
            </a:r>
          </a:p>
        </p:txBody>
      </p:sp>
    </p:spTree>
    <p:extLst>
      <p:ext uri="{BB962C8B-B14F-4D97-AF65-F5344CB8AC3E}">
        <p14:creationId xmlns:p14="http://schemas.microsoft.com/office/powerpoint/2010/main" val="328212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7B0F89F-89B4-4B2D-960C-F3BAC86EA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1. Review</a:t>
            </a:r>
            <a:endParaRPr lang="en-GB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D3265339-CBDC-4BF7-9485-B54333469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The </a:t>
            </a:r>
            <a:r>
              <a:rPr lang="it-IT" dirty="0" err="1"/>
              <a:t>aim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to design a cross-</a:t>
            </a:r>
            <a:r>
              <a:rPr lang="it-IT" dirty="0" err="1"/>
              <a:t>platform</a:t>
            </a:r>
            <a:r>
              <a:rPr lang="it-IT" dirty="0"/>
              <a:t> app </a:t>
            </a:r>
            <a:r>
              <a:rPr lang="it-IT" dirty="0" err="1"/>
              <a:t>that</a:t>
            </a:r>
            <a:r>
              <a:rPr lang="it-IT" dirty="0"/>
              <a:t> shows </a:t>
            </a:r>
            <a:r>
              <a:rPr lang="it-IT" dirty="0" err="1"/>
              <a:t>filming</a:t>
            </a:r>
            <a:r>
              <a:rPr lang="it-IT" dirty="0"/>
              <a:t> locations and movies.</a:t>
            </a:r>
          </a:p>
          <a:p>
            <a:r>
              <a:rPr lang="it-IT" dirty="0"/>
              <a:t>The user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search</a:t>
            </a:r>
            <a:r>
              <a:rPr lang="it-IT" dirty="0"/>
              <a:t> movies,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filming</a:t>
            </a:r>
            <a:r>
              <a:rPr lang="it-IT" dirty="0"/>
              <a:t> locations for the movie and </a:t>
            </a:r>
            <a:r>
              <a:rPr lang="it-IT" dirty="0" err="1"/>
              <a:t>details</a:t>
            </a:r>
            <a:r>
              <a:rPr lang="it-IT" dirty="0"/>
              <a:t> (trailer, </a:t>
            </a:r>
            <a:r>
              <a:rPr lang="it-IT" dirty="0" err="1"/>
              <a:t>actors</a:t>
            </a:r>
            <a:r>
              <a:rPr lang="it-IT" dirty="0"/>
              <a:t>, etc.). The locations are show on the </a:t>
            </a:r>
            <a:r>
              <a:rPr lang="it-IT" dirty="0" err="1"/>
              <a:t>map</a:t>
            </a:r>
            <a:r>
              <a:rPr lang="it-IT" dirty="0"/>
              <a:t> and the markers are interactive (go to movie </a:t>
            </a:r>
            <a:r>
              <a:rPr lang="it-IT" dirty="0" err="1"/>
              <a:t>details</a:t>
            </a:r>
            <a:r>
              <a:rPr lang="it-IT" dirty="0"/>
              <a:t> screen).</a:t>
            </a:r>
          </a:p>
          <a:p>
            <a:r>
              <a:rPr lang="it-IT" dirty="0"/>
              <a:t>The user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share movies and locations over Facebook, </a:t>
            </a:r>
            <a:r>
              <a:rPr lang="it-IT" dirty="0" err="1"/>
              <a:t>Whatsapp</a:t>
            </a:r>
            <a:r>
              <a:rPr lang="it-IT" dirty="0"/>
              <a:t> or </a:t>
            </a:r>
            <a:r>
              <a:rPr lang="it-IT" dirty="0" err="1"/>
              <a:t>other</a:t>
            </a:r>
            <a:r>
              <a:rPr lang="it-IT" dirty="0"/>
              <a:t> social media.</a:t>
            </a:r>
          </a:p>
          <a:p>
            <a:r>
              <a:rPr lang="it-IT" dirty="0"/>
              <a:t>The user </a:t>
            </a:r>
            <a:r>
              <a:rPr lang="it-IT" dirty="0" err="1"/>
              <a:t>cannot</a:t>
            </a:r>
            <a:r>
              <a:rPr lang="it-IT" dirty="0"/>
              <a:t> </a:t>
            </a:r>
            <a:r>
              <a:rPr lang="it-IT" dirty="0" err="1"/>
              <a:t>receive</a:t>
            </a:r>
            <a:r>
              <a:rPr lang="it-IT" dirty="0"/>
              <a:t> </a:t>
            </a:r>
            <a:r>
              <a:rPr lang="it-IT" dirty="0" err="1"/>
              <a:t>notifications</a:t>
            </a:r>
            <a:r>
              <a:rPr lang="it-IT" dirty="0"/>
              <a:t> and </a:t>
            </a:r>
            <a:r>
              <a:rPr lang="it-IT" dirty="0" err="1"/>
              <a:t>ask</a:t>
            </a:r>
            <a:r>
              <a:rPr lang="it-IT" dirty="0"/>
              <a:t> for a </a:t>
            </a:r>
            <a:r>
              <a:rPr lang="it-IT" dirty="0" err="1"/>
              <a:t>verified</a:t>
            </a:r>
            <a:r>
              <a:rPr lang="it-IT" dirty="0"/>
              <a:t> badge due to time </a:t>
            </a:r>
            <a:r>
              <a:rPr lang="it-IT" dirty="0" err="1"/>
              <a:t>issues</a:t>
            </a:r>
            <a:r>
              <a:rPr lang="it-IT" dirty="0"/>
              <a:t> with the project.</a:t>
            </a:r>
          </a:p>
          <a:p>
            <a:r>
              <a:rPr lang="it-IT" dirty="0"/>
              <a:t>The design of the app </a:t>
            </a:r>
            <a:r>
              <a:rPr lang="it-IT" dirty="0" err="1"/>
              <a:t>remained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for some minor </a:t>
            </a:r>
            <a:r>
              <a:rPr lang="it-IT" dirty="0" err="1"/>
              <a:t>changes</a:t>
            </a:r>
            <a:r>
              <a:rPr lang="it-IT" dirty="0"/>
              <a:t> like colors and </a:t>
            </a:r>
            <a:r>
              <a:rPr lang="it-IT" dirty="0" err="1"/>
              <a:t>buttons</a:t>
            </a:r>
            <a:r>
              <a:rPr lang="it-IT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636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3E8180-2D08-435C-AC44-CDE3EECA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2. </a:t>
            </a:r>
            <a:r>
              <a:rPr lang="it-IT" dirty="0" err="1"/>
              <a:t>Overall</a:t>
            </a:r>
            <a:r>
              <a:rPr lang="it-IT" dirty="0"/>
              <a:t> app </a:t>
            </a:r>
            <a:r>
              <a:rPr lang="it-IT" dirty="0" err="1"/>
              <a:t>structure</a:t>
            </a:r>
            <a:endParaRPr lang="en-GB" dirty="0"/>
          </a:p>
        </p:txBody>
      </p:sp>
      <p:pic>
        <p:nvPicPr>
          <p:cNvPr id="5" name="Segnaposto contenuto 4" descr="Immagine che contiene screenshot, parcheggiato&#10;&#10;Descrizione generata automaticamente">
            <a:extLst>
              <a:ext uri="{FF2B5EF4-FFF2-40B4-BE49-F238E27FC236}">
                <a16:creationId xmlns:a16="http://schemas.microsoft.com/office/drawing/2014/main" id="{D5A4F857-F380-4BD1-B1B6-8D5D87EA1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48" y="1408530"/>
            <a:ext cx="7845304" cy="5266160"/>
          </a:xfrm>
        </p:spPr>
      </p:pic>
    </p:spTree>
    <p:extLst>
      <p:ext uri="{BB962C8B-B14F-4D97-AF65-F5344CB8AC3E}">
        <p14:creationId xmlns:p14="http://schemas.microsoft.com/office/powerpoint/2010/main" val="102949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B5E08B-F89E-403E-9523-0DC1FD6B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it-IT"/>
              <a:t>3. Design (1/2)</a:t>
            </a:r>
            <a:endParaRPr lang="en-GB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37686FD-F742-42B3-A664-AC535AC96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08" y="227301"/>
            <a:ext cx="1099955" cy="1955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D900D14-D6E0-4B5B-9850-3E9B6EEAC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72" y="2578811"/>
            <a:ext cx="2161615" cy="3842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98A3D87-B287-494C-BC15-F7BEE3E88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44" y="1905721"/>
            <a:ext cx="2540228" cy="4515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8FB499F-39A5-4315-B838-FFE9D8CD5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706" y="1846573"/>
            <a:ext cx="2573499" cy="4575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B7EE760-CAA4-4BC2-85B6-A8E8A1DB1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49" y="227301"/>
            <a:ext cx="1099955" cy="1955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D7D3786-5E97-40C5-AD9A-CA8F038B0A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41" y="2578811"/>
            <a:ext cx="2161616" cy="3842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65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B5E08B-F89E-403E-9523-0DC1FD6B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it-IT" dirty="0"/>
              <a:t>3. Design (2/2)</a:t>
            </a:r>
            <a:endParaRPr lang="en-GB" dirty="0"/>
          </a:p>
        </p:txBody>
      </p:sp>
      <p:pic>
        <p:nvPicPr>
          <p:cNvPr id="4" name="app_impl">
            <a:hlinkClick r:id="" action="ppaction://media"/>
            <a:extLst>
              <a:ext uri="{FF2B5EF4-FFF2-40B4-BE49-F238E27FC236}">
                <a16:creationId xmlns:a16="http://schemas.microsoft.com/office/drawing/2014/main" id="{5F91CDF5-E85D-428C-8219-60F7636D70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8344" y="1304211"/>
            <a:ext cx="8215312" cy="4621291"/>
          </a:xfrm>
        </p:spPr>
      </p:pic>
    </p:spTree>
    <p:extLst>
      <p:ext uri="{BB962C8B-B14F-4D97-AF65-F5344CB8AC3E}">
        <p14:creationId xmlns:p14="http://schemas.microsoft.com/office/powerpoint/2010/main" val="388378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BCCD2-BD35-463A-87F1-C811FA55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09696"/>
          </a:xfrm>
        </p:spPr>
        <p:txBody>
          <a:bodyPr/>
          <a:lstStyle/>
          <a:p>
            <a:r>
              <a:rPr lang="it-IT" dirty="0"/>
              <a:t>4. UI </a:t>
            </a:r>
            <a:r>
              <a:rPr lang="it-IT" dirty="0" err="1"/>
              <a:t>Implementation</a:t>
            </a:r>
            <a:endParaRPr lang="en-GB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A6B1D4B-3FD0-430B-9DDF-D08D2379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4148" y="1149532"/>
            <a:ext cx="4764505" cy="54476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render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&lt;View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flex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MapView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region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mapRegion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showsUserLocation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followUserLocation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markers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(marker =&gt; 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MapView.Marker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coordinate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marker.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coords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icon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{require(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'../assets/images/marker.png'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MapView.Callout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flex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position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'relative'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onPress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{() =&gt;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navigation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navigate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MovieCard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movieID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marker.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  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CustomCalloutView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marker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{marker}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  &lt;/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MapView.Callout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  &lt;/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MapView.Marker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&lt;/View&gt;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MapView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9070ADD-BE94-451A-AC20-DD3C2BCC033D}"/>
              </a:ext>
            </a:extLst>
          </p:cNvPr>
          <p:cNvSpPr/>
          <p:nvPr/>
        </p:nvSpPr>
        <p:spPr>
          <a:xfrm>
            <a:off x="7234989" y="2646946"/>
            <a:ext cx="2903622" cy="2566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B69A261-9174-4756-951C-F4D7E184B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53" y="1767006"/>
            <a:ext cx="5390147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……………………..[…]……………………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&lt;View&gt;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&lt;Text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Address: 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marker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address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&lt;/Text&gt;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&lt;/View&gt;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&lt;View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onPress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{() =&gt;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addItem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marker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'locations'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&lt;Icon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'heart'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iconStyle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&lt;Icon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'share-variant'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iconStyle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myButton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&lt;Icon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'map-marker-check'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iconStyle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&lt;/View&gt;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&lt;View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flexDirection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'row-reverse'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marginTop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&lt;Text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marker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({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marker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year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&lt;/Text&gt;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&lt;View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height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width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&lt;WebView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source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{{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uri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marker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poster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……………….[..]………………….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5C40302-E076-43DE-BBD8-803A2A04E441}"/>
              </a:ext>
            </a:extLst>
          </p:cNvPr>
          <p:cNvSpPr/>
          <p:nvPr/>
        </p:nvSpPr>
        <p:spPr>
          <a:xfrm>
            <a:off x="986589" y="6152147"/>
            <a:ext cx="3376864" cy="2326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DAF90B0-F852-40F7-84D9-43B7A555F07E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6096000" y="1767008"/>
            <a:ext cx="1435768" cy="320553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F15B934-39F2-44FA-ABD3-8C54D635E488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093392" y="4972538"/>
            <a:ext cx="1438376" cy="162463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2E9A801E-4777-4CA7-9F46-214AD58BCD21}"/>
              </a:ext>
            </a:extLst>
          </p:cNvPr>
          <p:cNvSpPr/>
          <p:nvPr/>
        </p:nvSpPr>
        <p:spPr>
          <a:xfrm>
            <a:off x="7531768" y="4844200"/>
            <a:ext cx="2903622" cy="2566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A07E257-7DB0-4DA9-9181-938DE403F342}"/>
              </a:ext>
            </a:extLst>
          </p:cNvPr>
          <p:cNvSpPr txBox="1"/>
          <p:nvPr/>
        </p:nvSpPr>
        <p:spPr>
          <a:xfrm>
            <a:off x="705853" y="1397674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Custom </a:t>
            </a:r>
            <a:r>
              <a:rPr lang="it-IT" dirty="0" err="1"/>
              <a:t>Callout</a:t>
            </a:r>
            <a:endParaRPr lang="en-GB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F3124A4-53FB-484C-B229-D2A52E79FF5C}"/>
              </a:ext>
            </a:extLst>
          </p:cNvPr>
          <p:cNvSpPr txBox="1"/>
          <p:nvPr/>
        </p:nvSpPr>
        <p:spPr>
          <a:xfrm>
            <a:off x="6914148" y="74284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40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BCCD2-BD35-463A-87F1-C811FA55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09696"/>
          </a:xfrm>
        </p:spPr>
        <p:txBody>
          <a:bodyPr/>
          <a:lstStyle/>
          <a:p>
            <a:r>
              <a:rPr lang="it-IT" dirty="0"/>
              <a:t>4. UI </a:t>
            </a:r>
            <a:r>
              <a:rPr lang="it-IT" dirty="0" err="1"/>
              <a:t>Implementation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A07E257-7DB0-4DA9-9181-938DE403F342}"/>
              </a:ext>
            </a:extLst>
          </p:cNvPr>
          <p:cNvSpPr txBox="1"/>
          <p:nvPr/>
        </p:nvSpPr>
        <p:spPr>
          <a:xfrm>
            <a:off x="6981176" y="529478"/>
            <a:ext cx="362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Bottom </a:t>
            </a:r>
            <a:r>
              <a:rPr lang="it-IT" dirty="0" err="1"/>
              <a:t>Tab</a:t>
            </a:r>
            <a:r>
              <a:rPr lang="it-IT" dirty="0"/>
              <a:t> </a:t>
            </a:r>
            <a:r>
              <a:rPr lang="it-IT" dirty="0" err="1"/>
              <a:t>navigation</a:t>
            </a:r>
            <a:r>
              <a:rPr lang="it-IT" dirty="0"/>
              <a:t> in Home.js</a:t>
            </a:r>
            <a:endParaRPr lang="en-GB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F3124A4-53FB-484C-B229-D2A52E79FF5C}"/>
              </a:ext>
            </a:extLst>
          </p:cNvPr>
          <p:cNvSpPr txBox="1"/>
          <p:nvPr/>
        </p:nvSpPr>
        <p:spPr>
          <a:xfrm>
            <a:off x="1001498" y="141179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App.js</a:t>
            </a:r>
            <a:endParaRPr lang="en-GB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85D6F3C-3065-459F-8C67-CD9A840F9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0200" y="1026417"/>
            <a:ext cx="4424914" cy="415498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………[…]……………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Bottom = </a:t>
            </a:r>
            <a:r>
              <a:rPr kumimoji="0" lang="en-US" altLang="en-US" sz="12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createBottomTabNavigator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Movies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nav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Profile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Profile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initialRouteName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'Map'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defaultNavigationOptions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({navigation}) =&gt; ({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tabBarIcon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({focused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horizontal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tintColor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 =&gt;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routeName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navigation.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let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iconName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routeName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'Map'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iconName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'map'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routeName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'Profile'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iconName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'account-circle'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routeName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'Movies'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iconName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'library-movie'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&lt;Icon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iconName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color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tintColor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lang="en-US" altLang="en-US" sz="1200" dirty="0">
                <a:solidFill>
                  <a:srgbClr val="CC7832"/>
                </a:solidFill>
                <a:latin typeface="JetBrains Mono"/>
              </a:rPr>
              <a:t>………[…]……………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4BE11E3-58E5-4460-8A5F-D2D3997E1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000" y="1781123"/>
            <a:ext cx="3432768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AppNavigator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createSwitchNavigator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Loading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Loading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SignUp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SignUp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Login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Login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Home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Home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initialRouteName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'Loading'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5C40302-E076-43DE-BBD8-803A2A04E441}"/>
              </a:ext>
            </a:extLst>
          </p:cNvPr>
          <p:cNvSpPr/>
          <p:nvPr/>
        </p:nvSpPr>
        <p:spPr>
          <a:xfrm>
            <a:off x="1288854" y="3103909"/>
            <a:ext cx="1023989" cy="2803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72BFCA3C-62DC-4C00-9E05-D5FBC64FE63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312843" y="3244082"/>
            <a:ext cx="4684055" cy="16169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DAF90B0-F852-40F7-84D9-43B7A555F07E}"/>
              </a:ext>
            </a:extLst>
          </p:cNvPr>
          <p:cNvCxnSpPr>
            <a:cxnSpLocks/>
          </p:cNvCxnSpPr>
          <p:nvPr/>
        </p:nvCxnSpPr>
        <p:spPr>
          <a:xfrm flipH="1">
            <a:off x="2336909" y="1387095"/>
            <a:ext cx="4684054" cy="185698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3">
            <a:extLst>
              <a:ext uri="{FF2B5EF4-FFF2-40B4-BE49-F238E27FC236}">
                <a16:creationId xmlns:a16="http://schemas.microsoft.com/office/drawing/2014/main" id="{DEC462CD-6DF9-4651-ABCB-8FABCA978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98" y="5241242"/>
            <a:ext cx="5004104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desc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onPress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{() =&gt;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navigation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navigate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'Map'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item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&lt;Text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&lt;/Text&gt;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64254F3-91B3-4F38-B7B4-707FE4951A3D}"/>
              </a:ext>
            </a:extLst>
          </p:cNvPr>
          <p:cNvSpPr txBox="1"/>
          <p:nvPr/>
        </p:nvSpPr>
        <p:spPr>
          <a:xfrm>
            <a:off x="1001497" y="4821909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Navigation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en-GB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9948A29C-3897-4DEF-8139-435DFF3DAAF3}"/>
              </a:ext>
            </a:extLst>
          </p:cNvPr>
          <p:cNvSpPr/>
          <p:nvPr/>
        </p:nvSpPr>
        <p:spPr>
          <a:xfrm>
            <a:off x="1136100" y="5861156"/>
            <a:ext cx="4734900" cy="218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7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ABCCD2-BD35-463A-87F1-C811FA55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09696"/>
          </a:xfrm>
        </p:spPr>
        <p:txBody>
          <a:bodyPr/>
          <a:lstStyle/>
          <a:p>
            <a:r>
              <a:rPr lang="it-IT" dirty="0"/>
              <a:t>4. UI </a:t>
            </a:r>
            <a:r>
              <a:rPr lang="it-IT" dirty="0" err="1"/>
              <a:t>Implementation</a:t>
            </a:r>
            <a:endParaRPr lang="en-GB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2919C5B-7163-45C3-97B8-13DFB8112CE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454525" y="258901"/>
            <a:ext cx="5256212" cy="63401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render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{item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modify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firebaseKey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modify ? 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//edit mode, for the user to contribute to locations database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…………[…]………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: 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//visualize mode, for the user to see locations in movie card screen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&lt;View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containerStyle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desc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onPress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{() =&gt;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navigation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navigate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'Map'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item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&lt;Text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&lt;/Text&gt;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&lt;View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flexDirection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'row'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onPress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{() =&gt;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addItem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'locations'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&lt;Icon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'heart-o'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{styles.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iconStyle2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onPress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{() =&gt;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share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  &lt;Icon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'share-alt'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{styles.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iconStyle2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&lt;/View&gt;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&lt;/View&gt;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9070ADD-BE94-451A-AC20-DD3C2BCC033D}"/>
              </a:ext>
            </a:extLst>
          </p:cNvPr>
          <p:cNvSpPr/>
          <p:nvPr/>
        </p:nvSpPr>
        <p:spPr>
          <a:xfrm>
            <a:off x="6689558" y="1844842"/>
            <a:ext cx="4876800" cy="42511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6FCEEAD-085C-4139-BBBD-6AAF0DD61ED5}"/>
              </a:ext>
            </a:extLst>
          </p:cNvPr>
          <p:cNvSpPr/>
          <p:nvPr/>
        </p:nvSpPr>
        <p:spPr>
          <a:xfrm>
            <a:off x="6689558" y="1181047"/>
            <a:ext cx="4876800" cy="2146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18BBA07D-BEFF-40E8-BCA4-CCC9BBB37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09" y="2342147"/>
            <a:ext cx="5705391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modify ? 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//edit mode, for the user to contribute to locations database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&lt;View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containerStyle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&lt;View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{styles.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desc2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&lt;Text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styles.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text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&lt;/Text&gt;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&lt;/View&gt;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&lt;View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flexDirection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'row'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onPress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{() =&gt;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manageItem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firebaseKey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'remove'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then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props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navigation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goBack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&lt;Icon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'trash'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{styles.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iconStyle2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&lt;/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&lt;/View&gt;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&lt;/View&gt;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: (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06728AB-AB5D-48C9-934D-840849C3B2A4}"/>
              </a:ext>
            </a:extLst>
          </p:cNvPr>
          <p:cNvSpPr/>
          <p:nvPr/>
        </p:nvSpPr>
        <p:spPr>
          <a:xfrm>
            <a:off x="481263" y="2882453"/>
            <a:ext cx="5390148" cy="31763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4763EF5D-4068-417D-A5DD-0C3D0E922DD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866189" y="1288355"/>
            <a:ext cx="823369" cy="15940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E398AC3-9441-4322-B574-A2278E4626DF}"/>
              </a:ext>
            </a:extLst>
          </p:cNvPr>
          <p:cNvCxnSpPr>
            <a:cxnSpLocks/>
          </p:cNvCxnSpPr>
          <p:nvPr/>
        </p:nvCxnSpPr>
        <p:spPr>
          <a:xfrm flipH="1">
            <a:off x="5866189" y="1288355"/>
            <a:ext cx="812926" cy="480764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8364BC-FA0F-4C2D-BB2D-B8003CF8853D}"/>
              </a:ext>
            </a:extLst>
          </p:cNvPr>
          <p:cNvSpPr txBox="1"/>
          <p:nvPr/>
        </p:nvSpPr>
        <p:spPr>
          <a:xfrm>
            <a:off x="481263" y="1288354"/>
            <a:ext cx="1489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Location list item</a:t>
            </a:r>
            <a:endParaRPr lang="en-GB" sz="2000" dirty="0"/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F342975-82F9-424B-9048-D5AAA4BE4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6" b="48977"/>
          <a:stretch/>
        </p:blipFill>
        <p:spPr>
          <a:xfrm>
            <a:off x="2238375" y="1181047"/>
            <a:ext cx="3857625" cy="11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EB5B9C-D109-44F9-861B-06BED11A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it-IT" dirty="0"/>
              <a:t>5. Data </a:t>
            </a:r>
            <a:r>
              <a:rPr lang="it-IT" dirty="0" err="1"/>
              <a:t>persistence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70A6994-4894-4076-8AFC-634979393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41" y="1892590"/>
            <a:ext cx="5394157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TouchableOpacity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onPress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{() =&gt;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addItem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'locations'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16860A-BCA6-487E-8EA4-0542E0645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337" y="687890"/>
            <a:ext cx="4748463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export const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addItem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async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(item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=&gt;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//if the item passed is the first to be saved for that collection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//we need to create a new key for the array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existingItems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await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AsyncStorage.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getItem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||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'[]'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let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itemList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parse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existingItems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//if the item does not exist in the storage,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indexOf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will return -1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let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itemList.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indexOf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stringify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(item))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//check if item is already been saved in storage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(index === -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//adding the new item to the list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itemList.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push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(item)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//creating or updating the list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await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AsyncStorage.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setItem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stringify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itemList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then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=&gt;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RNToasty.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Success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'Great! The item has been saved to your collection'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catch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(() =&gt; {})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//item already saved in storage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RNToasty.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Info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'Check you profile: the item is already in your collection'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(error)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RNToasty.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'Try again, an error occurred while saving the item'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(error)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C0B4068-3CF9-499E-8F2D-73F2A5AC5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42" y="2972451"/>
            <a:ext cx="5394157" cy="34317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async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getItems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let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items = []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'Profile.js -&gt; Getting items from:’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try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const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await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AsyncStorage.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getItem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items = </a:t>
            </a:r>
            <a:r>
              <a:rPr kumimoji="0" lang="en-US" altLang="en-US" sz="14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parse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(collection)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(error)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console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log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(error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'error'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finally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collectionName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'movies'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setState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movieList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items})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setState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locationsList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items})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}</a:t>
            </a:r>
            <a:b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D3038D-FF8A-4B99-93C3-DB2F81DE4737}"/>
              </a:ext>
            </a:extLst>
          </p:cNvPr>
          <p:cNvSpPr txBox="1"/>
          <p:nvPr/>
        </p:nvSpPr>
        <p:spPr>
          <a:xfrm>
            <a:off x="701842" y="2603119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Get</a:t>
            </a:r>
            <a:r>
              <a:rPr lang="it-IT" dirty="0"/>
              <a:t> movies or locations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6B4D04-D538-45A7-B733-0AC32B596D90}"/>
              </a:ext>
            </a:extLst>
          </p:cNvPr>
          <p:cNvSpPr txBox="1"/>
          <p:nvPr/>
        </p:nvSpPr>
        <p:spPr>
          <a:xfrm>
            <a:off x="673769" y="1440613"/>
            <a:ext cx="366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Add</a:t>
            </a:r>
            <a:r>
              <a:rPr lang="it-IT" dirty="0"/>
              <a:t> new location to </a:t>
            </a:r>
            <a:r>
              <a:rPr lang="it-IT" dirty="0" err="1"/>
              <a:t>AsyncStorage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415034F-5B44-4F6B-8217-D05D46FAC35C}"/>
              </a:ext>
            </a:extLst>
          </p:cNvPr>
          <p:cNvSpPr txBox="1"/>
          <p:nvPr/>
        </p:nvSpPr>
        <p:spPr>
          <a:xfrm>
            <a:off x="6605337" y="229094"/>
            <a:ext cx="216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Add</a:t>
            </a:r>
            <a:r>
              <a:rPr lang="it-IT" dirty="0"/>
              <a:t> item </a:t>
            </a:r>
            <a:r>
              <a:rPr lang="it-IT" dirty="0" err="1"/>
              <a:t>function</a:t>
            </a:r>
            <a:endParaRPr lang="en-GB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5F70909-95E2-44F0-8D24-CA2B866400C6}"/>
              </a:ext>
            </a:extLst>
          </p:cNvPr>
          <p:cNvSpPr/>
          <p:nvPr/>
        </p:nvSpPr>
        <p:spPr>
          <a:xfrm>
            <a:off x="6866021" y="3177976"/>
            <a:ext cx="3641558" cy="1587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8F49122-7F8B-4232-86D3-D8FD3EF8376A}"/>
              </a:ext>
            </a:extLst>
          </p:cNvPr>
          <p:cNvSpPr/>
          <p:nvPr/>
        </p:nvSpPr>
        <p:spPr>
          <a:xfrm>
            <a:off x="838200" y="3901592"/>
            <a:ext cx="4876800" cy="2146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0583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4657</Words>
  <Application>Microsoft Office PowerPoint</Application>
  <PresentationFormat>Widescreen</PresentationFormat>
  <Paragraphs>129</Paragraphs>
  <Slides>15</Slides>
  <Notes>15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JetBrains Mono</vt:lpstr>
      <vt:lpstr>Tema di Office</vt:lpstr>
      <vt:lpstr>Presentazione standard di PowerPoint</vt:lpstr>
      <vt:lpstr>1. Review</vt:lpstr>
      <vt:lpstr>2. Overall app structure</vt:lpstr>
      <vt:lpstr>3. Design (1/2)</vt:lpstr>
      <vt:lpstr>3. Design (2/2)</vt:lpstr>
      <vt:lpstr>4. UI Implementation</vt:lpstr>
      <vt:lpstr>4. UI Implementation</vt:lpstr>
      <vt:lpstr>4. UI Implementation</vt:lpstr>
      <vt:lpstr>5. Data persistence</vt:lpstr>
      <vt:lpstr>6. Web services</vt:lpstr>
      <vt:lpstr>6. Web services</vt:lpstr>
      <vt:lpstr>6. Web services</vt:lpstr>
      <vt:lpstr>7. Additional frameworks</vt:lpstr>
      <vt:lpstr>7. Additional frameworks</vt:lpstr>
      <vt:lpstr>8.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Elizabeta Budini</dc:creator>
  <cp:lastModifiedBy>Elizabeta Budini</cp:lastModifiedBy>
  <cp:revision>38</cp:revision>
  <dcterms:created xsi:type="dcterms:W3CDTF">2020-04-15T20:12:02Z</dcterms:created>
  <dcterms:modified xsi:type="dcterms:W3CDTF">2020-05-25T23:02:03Z</dcterms:modified>
</cp:coreProperties>
</file>